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0" r:id="rId3"/>
    <p:sldId id="289" r:id="rId4"/>
    <p:sldId id="274" r:id="rId5"/>
    <p:sldId id="290" r:id="rId6"/>
    <p:sldId id="291" r:id="rId7"/>
    <p:sldId id="292" r:id="rId8"/>
    <p:sldId id="293" r:id="rId9"/>
    <p:sldId id="294" r:id="rId10"/>
    <p:sldId id="295" r:id="rId11"/>
    <p:sldId id="29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9FFCC"/>
    <a:srgbClr val="FF5050"/>
    <a:srgbClr val="6699FF"/>
    <a:srgbClr val="6666FF"/>
    <a:srgbClr val="CC00FF"/>
    <a:srgbClr val="9966FF"/>
    <a:srgbClr val="9999FF"/>
    <a:srgbClr val="00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5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2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FA6833-F668-433F-94BF-FADC92432CB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80B584-098E-4382-87FC-5B0FAC805B3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99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 smtClean="0">
              <a:solidFill>
                <a:schemeClr val="bg1"/>
              </a:solidFill>
            </a:rPr>
            <a:t>Интерактивные мероприятия</a:t>
          </a:r>
          <a:endParaRPr lang="ru-RU" sz="1800" dirty="0">
            <a:solidFill>
              <a:schemeClr val="bg1"/>
            </a:solidFill>
          </a:endParaRPr>
        </a:p>
      </dgm:t>
    </dgm:pt>
    <dgm:pt modelId="{BCB865AF-6761-47C4-9821-DB3A7EABA048}" type="parTrans" cxnId="{45DFB0F6-E47A-4DC4-968B-E036A4806024}">
      <dgm:prSet/>
      <dgm:spPr/>
      <dgm:t>
        <a:bodyPr/>
        <a:lstStyle/>
        <a:p>
          <a:endParaRPr lang="ru-RU"/>
        </a:p>
      </dgm:t>
    </dgm:pt>
    <dgm:pt modelId="{1FE661B9-8473-44A3-8867-75070C532DF7}" type="sibTrans" cxnId="{45DFB0F6-E47A-4DC4-968B-E036A4806024}">
      <dgm:prSet/>
      <dgm:spPr/>
      <dgm:t>
        <a:bodyPr/>
        <a:lstStyle/>
        <a:p>
          <a:endParaRPr lang="ru-RU"/>
        </a:p>
      </dgm:t>
    </dgm:pt>
    <dgm:pt modelId="{32647FC3-9FB9-4D2C-AE6D-269DF46BB333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9966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 smtClean="0">
              <a:solidFill>
                <a:schemeClr val="bg1"/>
              </a:solidFill>
            </a:rPr>
            <a:t>Изготовление архитектурных конструкций</a:t>
          </a:r>
          <a:endParaRPr lang="ru-RU" sz="1800" dirty="0">
            <a:solidFill>
              <a:schemeClr val="bg1"/>
            </a:solidFill>
          </a:endParaRPr>
        </a:p>
      </dgm:t>
    </dgm:pt>
    <dgm:pt modelId="{27D8C320-2E22-437B-8784-9239E18F054B}" type="parTrans" cxnId="{D0048F26-2693-47BE-8A1A-BC3CABC913B7}">
      <dgm:prSet/>
      <dgm:spPr/>
      <dgm:t>
        <a:bodyPr/>
        <a:lstStyle/>
        <a:p>
          <a:endParaRPr lang="ru-RU"/>
        </a:p>
      </dgm:t>
    </dgm:pt>
    <dgm:pt modelId="{5EA1E843-DB53-4304-B82D-9A4F09E9D196}" type="sibTrans" cxnId="{D0048F26-2693-47BE-8A1A-BC3CABC913B7}">
      <dgm:prSet/>
      <dgm:spPr/>
      <dgm:t>
        <a:bodyPr/>
        <a:lstStyle/>
        <a:p>
          <a:endParaRPr lang="ru-RU"/>
        </a:p>
      </dgm:t>
    </dgm:pt>
    <dgm:pt modelId="{D6846BCA-27DB-4A1C-BF4A-602C7863AAD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CC00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 smtClean="0">
              <a:solidFill>
                <a:schemeClr val="bg1"/>
              </a:solidFill>
            </a:rPr>
            <a:t>Участие в проекте – от идеи до реализации</a:t>
          </a:r>
          <a:endParaRPr lang="ru-RU" sz="1800" dirty="0">
            <a:solidFill>
              <a:schemeClr val="bg1"/>
            </a:solidFill>
          </a:endParaRPr>
        </a:p>
      </dgm:t>
    </dgm:pt>
    <dgm:pt modelId="{C7F42C9D-8FAD-489D-9714-C4EFBA0786FC}" type="parTrans" cxnId="{179C50A8-693C-4B62-B0BB-48B8D88F3189}">
      <dgm:prSet/>
      <dgm:spPr/>
      <dgm:t>
        <a:bodyPr/>
        <a:lstStyle/>
        <a:p>
          <a:endParaRPr lang="ru-RU"/>
        </a:p>
      </dgm:t>
    </dgm:pt>
    <dgm:pt modelId="{204ABAC4-2D2B-4919-ADD4-EF548B4EF2F3}" type="sibTrans" cxnId="{179C50A8-693C-4B62-B0BB-48B8D88F3189}">
      <dgm:prSet/>
      <dgm:spPr/>
      <dgm:t>
        <a:bodyPr/>
        <a:lstStyle/>
        <a:p>
          <a:endParaRPr lang="ru-RU"/>
        </a:p>
      </dgm:t>
    </dgm:pt>
    <dgm:pt modelId="{4F64D79F-D317-48C6-840F-FBAA73128B43}" type="pres">
      <dgm:prSet presAssocID="{95FA6833-F668-433F-94BF-FADC92432C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D2D8EF-1777-4FDE-BFAB-E45E9305CE74}" type="pres">
      <dgm:prSet presAssocID="{3480B584-098E-4382-87FC-5B0FAC805B3B}" presName="linNode" presStyleCnt="0"/>
      <dgm:spPr/>
    </dgm:pt>
    <dgm:pt modelId="{A7EEFD45-F1A6-4234-A2A8-883B56D33D6E}" type="pres">
      <dgm:prSet presAssocID="{3480B584-098E-4382-87FC-5B0FAC805B3B}" presName="parentText" presStyleLbl="node1" presStyleIdx="0" presStyleCnt="3" custScaleX="277778" custScaleY="42794" custLinFactNeighborX="136" custLinFactNeighborY="-3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6CA73-F7F0-42FA-B713-CB4BA1CE747A}" type="pres">
      <dgm:prSet presAssocID="{1FE661B9-8473-44A3-8867-75070C532DF7}" presName="sp" presStyleCnt="0"/>
      <dgm:spPr/>
    </dgm:pt>
    <dgm:pt modelId="{5C95052D-1ADD-4DBC-8056-1E1BA15953F0}" type="pres">
      <dgm:prSet presAssocID="{32647FC3-9FB9-4D2C-AE6D-269DF46BB333}" presName="linNode" presStyleCnt="0"/>
      <dgm:spPr/>
    </dgm:pt>
    <dgm:pt modelId="{AD3E4263-6666-45AC-A4A2-4550DABFE0BB}" type="pres">
      <dgm:prSet presAssocID="{32647FC3-9FB9-4D2C-AE6D-269DF46BB333}" presName="parentText" presStyleLbl="node1" presStyleIdx="1" presStyleCnt="3" custScaleX="277778" custScaleY="40480" custLinFactNeighborX="613" custLinFactNeighborY="-38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3A1CF6-4510-45C4-B557-9ED4F3F3C7D0}" type="pres">
      <dgm:prSet presAssocID="{5EA1E843-DB53-4304-B82D-9A4F09E9D196}" presName="sp" presStyleCnt="0"/>
      <dgm:spPr/>
    </dgm:pt>
    <dgm:pt modelId="{B0F3BEDE-2106-44B0-BDE9-23F0B307EFD8}" type="pres">
      <dgm:prSet presAssocID="{D6846BCA-27DB-4A1C-BF4A-602C7863AAD5}" presName="linNode" presStyleCnt="0"/>
      <dgm:spPr/>
    </dgm:pt>
    <dgm:pt modelId="{C9EC958F-6C07-4C76-84A9-0FB0C5EE7BD7}" type="pres">
      <dgm:prSet presAssocID="{D6846BCA-27DB-4A1C-BF4A-602C7863AAD5}" presName="parentText" presStyleLbl="node1" presStyleIdx="2" presStyleCnt="3" custScaleX="277778" custScaleY="47336" custLinFactNeighborX="-136" custLinFactNeighborY="50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9C50A8-693C-4B62-B0BB-48B8D88F3189}" srcId="{95FA6833-F668-433F-94BF-FADC92432CB3}" destId="{D6846BCA-27DB-4A1C-BF4A-602C7863AAD5}" srcOrd="2" destOrd="0" parTransId="{C7F42C9D-8FAD-489D-9714-C4EFBA0786FC}" sibTransId="{204ABAC4-2D2B-4919-ADD4-EF548B4EF2F3}"/>
    <dgm:cxn modelId="{B5B9F6DC-8AFC-4454-8FF2-ECE16EC0E2E5}" type="presOf" srcId="{D6846BCA-27DB-4A1C-BF4A-602C7863AAD5}" destId="{C9EC958F-6C07-4C76-84A9-0FB0C5EE7BD7}" srcOrd="0" destOrd="0" presId="urn:microsoft.com/office/officeart/2005/8/layout/vList5"/>
    <dgm:cxn modelId="{D0048F26-2693-47BE-8A1A-BC3CABC913B7}" srcId="{95FA6833-F668-433F-94BF-FADC92432CB3}" destId="{32647FC3-9FB9-4D2C-AE6D-269DF46BB333}" srcOrd="1" destOrd="0" parTransId="{27D8C320-2E22-437B-8784-9239E18F054B}" sibTransId="{5EA1E843-DB53-4304-B82D-9A4F09E9D196}"/>
    <dgm:cxn modelId="{015F0B55-2E95-46F8-BBF0-09E85E11B888}" type="presOf" srcId="{32647FC3-9FB9-4D2C-AE6D-269DF46BB333}" destId="{AD3E4263-6666-45AC-A4A2-4550DABFE0BB}" srcOrd="0" destOrd="0" presId="urn:microsoft.com/office/officeart/2005/8/layout/vList5"/>
    <dgm:cxn modelId="{21311D6E-D061-418F-9E70-F4482D60CA08}" type="presOf" srcId="{95FA6833-F668-433F-94BF-FADC92432CB3}" destId="{4F64D79F-D317-48C6-840F-FBAA73128B43}" srcOrd="0" destOrd="0" presId="urn:microsoft.com/office/officeart/2005/8/layout/vList5"/>
    <dgm:cxn modelId="{1B638C00-8666-475B-817B-6033082905A9}" type="presOf" srcId="{3480B584-098E-4382-87FC-5B0FAC805B3B}" destId="{A7EEFD45-F1A6-4234-A2A8-883B56D33D6E}" srcOrd="0" destOrd="0" presId="urn:microsoft.com/office/officeart/2005/8/layout/vList5"/>
    <dgm:cxn modelId="{45DFB0F6-E47A-4DC4-968B-E036A4806024}" srcId="{95FA6833-F668-433F-94BF-FADC92432CB3}" destId="{3480B584-098E-4382-87FC-5B0FAC805B3B}" srcOrd="0" destOrd="0" parTransId="{BCB865AF-6761-47C4-9821-DB3A7EABA048}" sibTransId="{1FE661B9-8473-44A3-8867-75070C532DF7}"/>
    <dgm:cxn modelId="{C62D6291-3E71-48F2-8FD8-1EC7A9097FDC}" type="presParOf" srcId="{4F64D79F-D317-48C6-840F-FBAA73128B43}" destId="{12D2D8EF-1777-4FDE-BFAB-E45E9305CE74}" srcOrd="0" destOrd="0" presId="urn:microsoft.com/office/officeart/2005/8/layout/vList5"/>
    <dgm:cxn modelId="{3F5950D5-E54F-4A6E-9BFE-A78CB11E1F7E}" type="presParOf" srcId="{12D2D8EF-1777-4FDE-BFAB-E45E9305CE74}" destId="{A7EEFD45-F1A6-4234-A2A8-883B56D33D6E}" srcOrd="0" destOrd="0" presId="urn:microsoft.com/office/officeart/2005/8/layout/vList5"/>
    <dgm:cxn modelId="{FAEB1114-CCF9-4C43-BE51-D77C1A922B14}" type="presParOf" srcId="{4F64D79F-D317-48C6-840F-FBAA73128B43}" destId="{B486CA73-F7F0-42FA-B713-CB4BA1CE747A}" srcOrd="1" destOrd="0" presId="urn:microsoft.com/office/officeart/2005/8/layout/vList5"/>
    <dgm:cxn modelId="{628ACD1B-007C-42FA-A8D3-0B90E48E94A1}" type="presParOf" srcId="{4F64D79F-D317-48C6-840F-FBAA73128B43}" destId="{5C95052D-1ADD-4DBC-8056-1E1BA15953F0}" srcOrd="2" destOrd="0" presId="urn:microsoft.com/office/officeart/2005/8/layout/vList5"/>
    <dgm:cxn modelId="{947E6308-6DB3-49EC-B2A3-005DF4618910}" type="presParOf" srcId="{5C95052D-1ADD-4DBC-8056-1E1BA15953F0}" destId="{AD3E4263-6666-45AC-A4A2-4550DABFE0BB}" srcOrd="0" destOrd="0" presId="urn:microsoft.com/office/officeart/2005/8/layout/vList5"/>
    <dgm:cxn modelId="{5045FB3B-E9E7-410C-BD17-0F817C90533F}" type="presParOf" srcId="{4F64D79F-D317-48C6-840F-FBAA73128B43}" destId="{043A1CF6-4510-45C4-B557-9ED4F3F3C7D0}" srcOrd="3" destOrd="0" presId="urn:microsoft.com/office/officeart/2005/8/layout/vList5"/>
    <dgm:cxn modelId="{813D9EB7-9775-46F0-8E3B-6499F6879ECC}" type="presParOf" srcId="{4F64D79F-D317-48C6-840F-FBAA73128B43}" destId="{B0F3BEDE-2106-44B0-BDE9-23F0B307EFD8}" srcOrd="4" destOrd="0" presId="urn:microsoft.com/office/officeart/2005/8/layout/vList5"/>
    <dgm:cxn modelId="{2725076C-AABB-414B-8C38-F8FE2B1A8838}" type="presParOf" srcId="{B0F3BEDE-2106-44B0-BDE9-23F0B307EFD8}" destId="{C9EC958F-6C07-4C76-84A9-0FB0C5EE7BD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6CC63C-C93F-4838-89B4-2B953724C27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602C69-F64E-44A2-97EA-78058BDF8A71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ru-RU" sz="2000" dirty="0" smtClean="0"/>
            <a:t>Программа «Городская среда –территория развития» </a:t>
          </a:r>
          <a:endParaRPr lang="ru-RU" sz="2000" dirty="0"/>
        </a:p>
      </dgm:t>
    </dgm:pt>
    <dgm:pt modelId="{EEBE7B31-01E5-4DC7-A6DE-9966BC894262}" type="parTrans" cxnId="{AD09C5D6-4F64-4BEA-BEA0-4BECAF8C66D4}">
      <dgm:prSet/>
      <dgm:spPr/>
      <dgm:t>
        <a:bodyPr/>
        <a:lstStyle/>
        <a:p>
          <a:endParaRPr lang="ru-RU"/>
        </a:p>
      </dgm:t>
    </dgm:pt>
    <dgm:pt modelId="{BED0ABCD-C481-4230-9EB3-F11917C390F7}" type="sibTrans" cxnId="{AD09C5D6-4F64-4BEA-BEA0-4BECAF8C66D4}">
      <dgm:prSet/>
      <dgm:spPr/>
      <dgm:t>
        <a:bodyPr/>
        <a:lstStyle/>
        <a:p>
          <a:endParaRPr lang="ru-RU"/>
        </a:p>
      </dgm:t>
    </dgm:pt>
    <dgm:pt modelId="{24A17E25-1C4B-42F8-8DE4-455BEBE43250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dirty="0" smtClean="0"/>
            <a:t>МДЦ «Артек» 2014, 2018 год. </a:t>
          </a:r>
          <a:endParaRPr lang="ru-RU" dirty="0"/>
        </a:p>
      </dgm:t>
    </dgm:pt>
    <dgm:pt modelId="{510709FC-B93C-4A0C-9FE0-5B4879538E41}" type="parTrans" cxnId="{87A82FC7-188B-4F26-8ADF-B42D2F2350B6}">
      <dgm:prSet/>
      <dgm:spPr/>
      <dgm:t>
        <a:bodyPr/>
        <a:lstStyle/>
        <a:p>
          <a:endParaRPr lang="ru-RU"/>
        </a:p>
      </dgm:t>
    </dgm:pt>
    <dgm:pt modelId="{4B38B1D5-CA72-4CA8-9AD1-D047D1AAB59B}" type="sibTrans" cxnId="{87A82FC7-188B-4F26-8ADF-B42D2F2350B6}">
      <dgm:prSet/>
      <dgm:spPr/>
      <dgm:t>
        <a:bodyPr/>
        <a:lstStyle/>
        <a:p>
          <a:endParaRPr lang="ru-RU"/>
        </a:p>
      </dgm:t>
    </dgm:pt>
    <dgm:pt modelId="{2FBF3B03-9E19-4352-BB36-0AD58A9D83E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2000" dirty="0" smtClean="0"/>
            <a:t>Более 250 участников</a:t>
          </a:r>
          <a:endParaRPr lang="ru-RU" sz="2000" dirty="0"/>
        </a:p>
      </dgm:t>
    </dgm:pt>
    <dgm:pt modelId="{19B9B049-1C6B-43FE-81D3-9353457E322B}" type="parTrans" cxnId="{D86BA682-810C-4FA7-8CDC-26E3B22D65E4}">
      <dgm:prSet/>
      <dgm:spPr/>
      <dgm:t>
        <a:bodyPr/>
        <a:lstStyle/>
        <a:p>
          <a:endParaRPr lang="ru-RU"/>
        </a:p>
      </dgm:t>
    </dgm:pt>
    <dgm:pt modelId="{EC0CD237-B821-4DD3-952F-D81BFEA20566}" type="sibTrans" cxnId="{D86BA682-810C-4FA7-8CDC-26E3B22D65E4}">
      <dgm:prSet/>
      <dgm:spPr/>
      <dgm:t>
        <a:bodyPr/>
        <a:lstStyle/>
        <a:p>
          <a:endParaRPr lang="ru-RU"/>
        </a:p>
      </dgm:t>
    </dgm:pt>
    <dgm:pt modelId="{2592CAF6-BC7B-4EA8-A86B-2C668D4C0D99}" type="pres">
      <dgm:prSet presAssocID="{0E6CC63C-C93F-4838-89B4-2B953724C27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888AC3-DD6E-468B-BA54-5DCB38A494D0}" type="pres">
      <dgm:prSet presAssocID="{16602C69-F64E-44A2-97EA-78058BDF8A71}" presName="linNode" presStyleCnt="0"/>
      <dgm:spPr/>
    </dgm:pt>
    <dgm:pt modelId="{809EC326-7524-493C-AD43-83EE9E40E8B6}" type="pres">
      <dgm:prSet presAssocID="{16602C69-F64E-44A2-97EA-78058BDF8A71}" presName="parentText" presStyleLbl="node1" presStyleIdx="0" presStyleCnt="3" custScaleX="277778" custScaleY="154062" custLinFactNeighborX="1999" custLinFactNeighborY="-57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A5815D-ECA2-48C2-A4B2-73A1E7C168BB}" type="pres">
      <dgm:prSet presAssocID="{BED0ABCD-C481-4230-9EB3-F11917C390F7}" presName="sp" presStyleCnt="0"/>
      <dgm:spPr/>
    </dgm:pt>
    <dgm:pt modelId="{1D8D7CDE-56D1-4C69-96FA-94CD28563324}" type="pres">
      <dgm:prSet presAssocID="{24A17E25-1C4B-42F8-8DE4-455BEBE43250}" presName="linNode" presStyleCnt="0"/>
      <dgm:spPr/>
    </dgm:pt>
    <dgm:pt modelId="{41D03D13-9807-4DCD-871B-8B49FD1DE6DE}" type="pres">
      <dgm:prSet presAssocID="{24A17E25-1C4B-42F8-8DE4-455BEBE43250}" presName="parentText" presStyleLbl="node1" presStyleIdx="1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6616B-C594-4AEE-B95D-63B11ABE5D67}" type="pres">
      <dgm:prSet presAssocID="{4B38B1D5-CA72-4CA8-9AD1-D047D1AAB59B}" presName="sp" presStyleCnt="0"/>
      <dgm:spPr/>
    </dgm:pt>
    <dgm:pt modelId="{B600C588-53C8-4007-B24B-198D097534DB}" type="pres">
      <dgm:prSet presAssocID="{2FBF3B03-9E19-4352-BB36-0AD58A9D83ED}" presName="linNode" presStyleCnt="0"/>
      <dgm:spPr/>
    </dgm:pt>
    <dgm:pt modelId="{8B5FB066-3C36-4D78-AC89-4A09446F41AE}" type="pres">
      <dgm:prSet presAssocID="{2FBF3B03-9E19-4352-BB36-0AD58A9D83ED}" presName="parentText" presStyleLbl="node1" presStyleIdx="2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6BA682-810C-4FA7-8CDC-26E3B22D65E4}" srcId="{0E6CC63C-C93F-4838-89B4-2B953724C27F}" destId="{2FBF3B03-9E19-4352-BB36-0AD58A9D83ED}" srcOrd="2" destOrd="0" parTransId="{19B9B049-1C6B-43FE-81D3-9353457E322B}" sibTransId="{EC0CD237-B821-4DD3-952F-D81BFEA20566}"/>
    <dgm:cxn modelId="{8F821AD6-E271-48B8-B540-379807FEF7C8}" type="presOf" srcId="{0E6CC63C-C93F-4838-89B4-2B953724C27F}" destId="{2592CAF6-BC7B-4EA8-A86B-2C668D4C0D99}" srcOrd="0" destOrd="0" presId="urn:microsoft.com/office/officeart/2005/8/layout/vList5"/>
    <dgm:cxn modelId="{03AD4759-5F56-4DF5-908F-B6A709477B06}" type="presOf" srcId="{16602C69-F64E-44A2-97EA-78058BDF8A71}" destId="{809EC326-7524-493C-AD43-83EE9E40E8B6}" srcOrd="0" destOrd="0" presId="urn:microsoft.com/office/officeart/2005/8/layout/vList5"/>
    <dgm:cxn modelId="{AD09C5D6-4F64-4BEA-BEA0-4BECAF8C66D4}" srcId="{0E6CC63C-C93F-4838-89B4-2B953724C27F}" destId="{16602C69-F64E-44A2-97EA-78058BDF8A71}" srcOrd="0" destOrd="0" parTransId="{EEBE7B31-01E5-4DC7-A6DE-9966BC894262}" sibTransId="{BED0ABCD-C481-4230-9EB3-F11917C390F7}"/>
    <dgm:cxn modelId="{843584F3-79CD-4C18-92CF-8225477C91DB}" type="presOf" srcId="{24A17E25-1C4B-42F8-8DE4-455BEBE43250}" destId="{41D03D13-9807-4DCD-871B-8B49FD1DE6DE}" srcOrd="0" destOrd="0" presId="urn:microsoft.com/office/officeart/2005/8/layout/vList5"/>
    <dgm:cxn modelId="{EF027924-F7FE-4EE7-B049-E820D1021C60}" type="presOf" srcId="{2FBF3B03-9E19-4352-BB36-0AD58A9D83ED}" destId="{8B5FB066-3C36-4D78-AC89-4A09446F41AE}" srcOrd="0" destOrd="0" presId="urn:microsoft.com/office/officeart/2005/8/layout/vList5"/>
    <dgm:cxn modelId="{87A82FC7-188B-4F26-8ADF-B42D2F2350B6}" srcId="{0E6CC63C-C93F-4838-89B4-2B953724C27F}" destId="{24A17E25-1C4B-42F8-8DE4-455BEBE43250}" srcOrd="1" destOrd="0" parTransId="{510709FC-B93C-4A0C-9FE0-5B4879538E41}" sibTransId="{4B38B1D5-CA72-4CA8-9AD1-D047D1AAB59B}"/>
    <dgm:cxn modelId="{73A346C3-D2F9-4DFD-A511-238BED23DDBA}" type="presParOf" srcId="{2592CAF6-BC7B-4EA8-A86B-2C668D4C0D99}" destId="{AC888AC3-DD6E-468B-BA54-5DCB38A494D0}" srcOrd="0" destOrd="0" presId="urn:microsoft.com/office/officeart/2005/8/layout/vList5"/>
    <dgm:cxn modelId="{DA2396CB-7629-46B7-9E4A-F23AB6F6D2D9}" type="presParOf" srcId="{AC888AC3-DD6E-468B-BA54-5DCB38A494D0}" destId="{809EC326-7524-493C-AD43-83EE9E40E8B6}" srcOrd="0" destOrd="0" presId="urn:microsoft.com/office/officeart/2005/8/layout/vList5"/>
    <dgm:cxn modelId="{F3B38423-C6AA-40D2-A8B2-1A92E0D68F94}" type="presParOf" srcId="{2592CAF6-BC7B-4EA8-A86B-2C668D4C0D99}" destId="{B7A5815D-ECA2-48C2-A4B2-73A1E7C168BB}" srcOrd="1" destOrd="0" presId="urn:microsoft.com/office/officeart/2005/8/layout/vList5"/>
    <dgm:cxn modelId="{2EECC670-16B8-452C-AF83-2762874AFCD4}" type="presParOf" srcId="{2592CAF6-BC7B-4EA8-A86B-2C668D4C0D99}" destId="{1D8D7CDE-56D1-4C69-96FA-94CD28563324}" srcOrd="2" destOrd="0" presId="urn:microsoft.com/office/officeart/2005/8/layout/vList5"/>
    <dgm:cxn modelId="{3FFE53EB-A68A-4B06-BD01-8A1E4019A307}" type="presParOf" srcId="{1D8D7CDE-56D1-4C69-96FA-94CD28563324}" destId="{41D03D13-9807-4DCD-871B-8B49FD1DE6DE}" srcOrd="0" destOrd="0" presId="urn:microsoft.com/office/officeart/2005/8/layout/vList5"/>
    <dgm:cxn modelId="{E8F932CA-EA86-49B1-A9A1-DFF07DAD38AA}" type="presParOf" srcId="{2592CAF6-BC7B-4EA8-A86B-2C668D4C0D99}" destId="{7606616B-C594-4AEE-B95D-63B11ABE5D67}" srcOrd="3" destOrd="0" presId="urn:microsoft.com/office/officeart/2005/8/layout/vList5"/>
    <dgm:cxn modelId="{03D956ED-3BE5-45FA-8B46-13AFAE72F59F}" type="presParOf" srcId="{2592CAF6-BC7B-4EA8-A86B-2C668D4C0D99}" destId="{B600C588-53C8-4007-B24B-198D097534DB}" srcOrd="4" destOrd="0" presId="urn:microsoft.com/office/officeart/2005/8/layout/vList5"/>
    <dgm:cxn modelId="{018E3A98-9973-495E-97E6-90BFECA00E3F}" type="presParOf" srcId="{B600C588-53C8-4007-B24B-198D097534DB}" destId="{8B5FB066-3C36-4D78-AC89-4A09446F41A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F3EF04-A9BB-4C46-A709-DA1D1DE124E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0DCD47-629B-4FAF-A652-D38A9F5F743A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ru-RU" sz="2000" dirty="0" smtClean="0"/>
            <a:t>Программа «Городская среда –территория развития» </a:t>
          </a:r>
          <a:endParaRPr lang="ru-RU" sz="2000" dirty="0"/>
        </a:p>
      </dgm:t>
    </dgm:pt>
    <dgm:pt modelId="{B9E80062-EEAB-4820-9675-897B73E9B42B}" type="parTrans" cxnId="{9618FA0F-87D2-426C-A4BF-66C2E46B3167}">
      <dgm:prSet/>
      <dgm:spPr/>
      <dgm:t>
        <a:bodyPr/>
        <a:lstStyle/>
        <a:p>
          <a:endParaRPr lang="ru-RU"/>
        </a:p>
      </dgm:t>
    </dgm:pt>
    <dgm:pt modelId="{17E8B266-3421-463C-A6DF-896E0D47F60F}" type="sibTrans" cxnId="{9618FA0F-87D2-426C-A4BF-66C2E46B3167}">
      <dgm:prSet/>
      <dgm:spPr/>
      <dgm:t>
        <a:bodyPr/>
        <a:lstStyle/>
        <a:p>
          <a:endParaRPr lang="ru-RU"/>
        </a:p>
      </dgm:t>
    </dgm:pt>
    <dgm:pt modelId="{F8164CDF-7EBC-4667-BFC0-AD517EABC4CF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dirty="0" smtClean="0"/>
            <a:t>ВДЦ «Смена» 2017, 2018 год. </a:t>
          </a:r>
          <a:endParaRPr lang="ru-RU" dirty="0"/>
        </a:p>
      </dgm:t>
    </dgm:pt>
    <dgm:pt modelId="{C7CB9ADD-4ECA-4486-8198-F7F8ECC998A2}" type="parTrans" cxnId="{C733F022-94D3-479F-B406-B8A6678AA8D9}">
      <dgm:prSet/>
      <dgm:spPr/>
      <dgm:t>
        <a:bodyPr/>
        <a:lstStyle/>
        <a:p>
          <a:endParaRPr lang="ru-RU"/>
        </a:p>
      </dgm:t>
    </dgm:pt>
    <dgm:pt modelId="{340FAF89-4B1D-4174-B1D0-D61C194B5CFF}" type="sibTrans" cxnId="{C733F022-94D3-479F-B406-B8A6678AA8D9}">
      <dgm:prSet/>
      <dgm:spPr/>
      <dgm:t>
        <a:bodyPr/>
        <a:lstStyle/>
        <a:p>
          <a:endParaRPr lang="ru-RU"/>
        </a:p>
      </dgm:t>
    </dgm:pt>
    <dgm:pt modelId="{E5BE24A7-69D3-4A57-9327-BBCC70409CB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2000" dirty="0" smtClean="0"/>
            <a:t>Более 300 участников</a:t>
          </a:r>
          <a:endParaRPr lang="ru-RU" sz="2000" dirty="0"/>
        </a:p>
      </dgm:t>
    </dgm:pt>
    <dgm:pt modelId="{2B2DD120-10F5-433E-A542-9E9B9CCA864F}" type="parTrans" cxnId="{CE9C8DC7-9856-47B9-A3BB-6640B1E9CF55}">
      <dgm:prSet/>
      <dgm:spPr/>
      <dgm:t>
        <a:bodyPr/>
        <a:lstStyle/>
        <a:p>
          <a:endParaRPr lang="ru-RU"/>
        </a:p>
      </dgm:t>
    </dgm:pt>
    <dgm:pt modelId="{8E12EFC5-15D8-405C-B339-8B65C000DF54}" type="sibTrans" cxnId="{CE9C8DC7-9856-47B9-A3BB-6640B1E9CF55}">
      <dgm:prSet/>
      <dgm:spPr/>
      <dgm:t>
        <a:bodyPr/>
        <a:lstStyle/>
        <a:p>
          <a:endParaRPr lang="ru-RU"/>
        </a:p>
      </dgm:t>
    </dgm:pt>
    <dgm:pt modelId="{0AD220F1-C050-456A-AFE1-1037BE81E5DD}" type="pres">
      <dgm:prSet presAssocID="{90F3EF04-A9BB-4C46-A709-DA1D1DE124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3840C8-D805-48EF-8602-E230CAE6911E}" type="pres">
      <dgm:prSet presAssocID="{640DCD47-629B-4FAF-A652-D38A9F5F743A}" presName="linNode" presStyleCnt="0"/>
      <dgm:spPr/>
    </dgm:pt>
    <dgm:pt modelId="{CE2DD87A-9276-44E7-B704-F4A81EC88260}" type="pres">
      <dgm:prSet presAssocID="{640DCD47-629B-4FAF-A652-D38A9F5F743A}" presName="parentText" presStyleLbl="node1" presStyleIdx="0" presStyleCnt="3" custScaleX="277778" custScaleY="230330" custLinFactNeighborX="975" custLinFactNeighborY="-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C4ADB-01EC-4DD2-ACEA-8B6CCDBFA065}" type="pres">
      <dgm:prSet presAssocID="{17E8B266-3421-463C-A6DF-896E0D47F60F}" presName="sp" presStyleCnt="0"/>
      <dgm:spPr/>
    </dgm:pt>
    <dgm:pt modelId="{A6C6F4C2-B928-4CBB-811C-494E2236BD57}" type="pres">
      <dgm:prSet presAssocID="{F8164CDF-7EBC-4667-BFC0-AD517EABC4CF}" presName="linNode" presStyleCnt="0"/>
      <dgm:spPr/>
    </dgm:pt>
    <dgm:pt modelId="{435B960F-416A-484A-9437-C0A6337D4419}" type="pres">
      <dgm:prSet presAssocID="{F8164CDF-7EBC-4667-BFC0-AD517EABC4CF}" presName="parentText" presStyleLbl="node1" presStyleIdx="1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B2584-0246-49F2-A896-2F74F32C2112}" type="pres">
      <dgm:prSet presAssocID="{340FAF89-4B1D-4174-B1D0-D61C194B5CFF}" presName="sp" presStyleCnt="0"/>
      <dgm:spPr/>
    </dgm:pt>
    <dgm:pt modelId="{ED26BC99-D591-4081-AD9A-07A1EF9B26D6}" type="pres">
      <dgm:prSet presAssocID="{E5BE24A7-69D3-4A57-9327-BBCC70409CB5}" presName="linNode" presStyleCnt="0"/>
      <dgm:spPr/>
    </dgm:pt>
    <dgm:pt modelId="{7EADED61-2534-49DC-8F72-EA9F02594B4D}" type="pres">
      <dgm:prSet presAssocID="{E5BE24A7-69D3-4A57-9327-BBCC70409CB5}" presName="parentText" presStyleLbl="node1" presStyleIdx="2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18FA0F-87D2-426C-A4BF-66C2E46B3167}" srcId="{90F3EF04-A9BB-4C46-A709-DA1D1DE124EE}" destId="{640DCD47-629B-4FAF-A652-D38A9F5F743A}" srcOrd="0" destOrd="0" parTransId="{B9E80062-EEAB-4820-9675-897B73E9B42B}" sibTransId="{17E8B266-3421-463C-A6DF-896E0D47F60F}"/>
    <dgm:cxn modelId="{CE9C8DC7-9856-47B9-A3BB-6640B1E9CF55}" srcId="{90F3EF04-A9BB-4C46-A709-DA1D1DE124EE}" destId="{E5BE24A7-69D3-4A57-9327-BBCC70409CB5}" srcOrd="2" destOrd="0" parTransId="{2B2DD120-10F5-433E-A542-9E9B9CCA864F}" sibTransId="{8E12EFC5-15D8-405C-B339-8B65C000DF54}"/>
    <dgm:cxn modelId="{C733F022-94D3-479F-B406-B8A6678AA8D9}" srcId="{90F3EF04-A9BB-4C46-A709-DA1D1DE124EE}" destId="{F8164CDF-7EBC-4667-BFC0-AD517EABC4CF}" srcOrd="1" destOrd="0" parTransId="{C7CB9ADD-4ECA-4486-8198-F7F8ECC998A2}" sibTransId="{340FAF89-4B1D-4174-B1D0-D61C194B5CFF}"/>
    <dgm:cxn modelId="{0BAD5AF0-0ECA-499D-95E1-FAF397E6E1E9}" type="presOf" srcId="{90F3EF04-A9BB-4C46-A709-DA1D1DE124EE}" destId="{0AD220F1-C050-456A-AFE1-1037BE81E5DD}" srcOrd="0" destOrd="0" presId="urn:microsoft.com/office/officeart/2005/8/layout/vList5"/>
    <dgm:cxn modelId="{A513A7E2-6061-4668-A21F-BB26011B6154}" type="presOf" srcId="{F8164CDF-7EBC-4667-BFC0-AD517EABC4CF}" destId="{435B960F-416A-484A-9437-C0A6337D4419}" srcOrd="0" destOrd="0" presId="urn:microsoft.com/office/officeart/2005/8/layout/vList5"/>
    <dgm:cxn modelId="{D10C9C23-EB8E-42F3-B449-CA4ECA42B785}" type="presOf" srcId="{E5BE24A7-69D3-4A57-9327-BBCC70409CB5}" destId="{7EADED61-2534-49DC-8F72-EA9F02594B4D}" srcOrd="0" destOrd="0" presId="urn:microsoft.com/office/officeart/2005/8/layout/vList5"/>
    <dgm:cxn modelId="{E97EAD9D-ADC1-4F4C-B32B-41DD82D1E6BF}" type="presOf" srcId="{640DCD47-629B-4FAF-A652-D38A9F5F743A}" destId="{CE2DD87A-9276-44E7-B704-F4A81EC88260}" srcOrd="0" destOrd="0" presId="urn:microsoft.com/office/officeart/2005/8/layout/vList5"/>
    <dgm:cxn modelId="{3DACAFC6-AC64-4791-95A6-6C20DE8A0EEB}" type="presParOf" srcId="{0AD220F1-C050-456A-AFE1-1037BE81E5DD}" destId="{533840C8-D805-48EF-8602-E230CAE6911E}" srcOrd="0" destOrd="0" presId="urn:microsoft.com/office/officeart/2005/8/layout/vList5"/>
    <dgm:cxn modelId="{890919A2-D99F-4BC3-8263-1ED555FFAF90}" type="presParOf" srcId="{533840C8-D805-48EF-8602-E230CAE6911E}" destId="{CE2DD87A-9276-44E7-B704-F4A81EC88260}" srcOrd="0" destOrd="0" presId="urn:microsoft.com/office/officeart/2005/8/layout/vList5"/>
    <dgm:cxn modelId="{255F2539-2C90-4C47-89C3-32D3077E10F1}" type="presParOf" srcId="{0AD220F1-C050-456A-AFE1-1037BE81E5DD}" destId="{628C4ADB-01EC-4DD2-ACEA-8B6CCDBFA065}" srcOrd="1" destOrd="0" presId="urn:microsoft.com/office/officeart/2005/8/layout/vList5"/>
    <dgm:cxn modelId="{1F3A950D-431F-41A7-948D-6FAC4C3637FD}" type="presParOf" srcId="{0AD220F1-C050-456A-AFE1-1037BE81E5DD}" destId="{A6C6F4C2-B928-4CBB-811C-494E2236BD57}" srcOrd="2" destOrd="0" presId="urn:microsoft.com/office/officeart/2005/8/layout/vList5"/>
    <dgm:cxn modelId="{747C6883-5A96-45EB-BA5C-F5F6143CDDA2}" type="presParOf" srcId="{A6C6F4C2-B928-4CBB-811C-494E2236BD57}" destId="{435B960F-416A-484A-9437-C0A6337D4419}" srcOrd="0" destOrd="0" presId="urn:microsoft.com/office/officeart/2005/8/layout/vList5"/>
    <dgm:cxn modelId="{9979EE27-D7B0-42C3-BEB3-F9B1A27D9F7F}" type="presParOf" srcId="{0AD220F1-C050-456A-AFE1-1037BE81E5DD}" destId="{018B2584-0246-49F2-A896-2F74F32C2112}" srcOrd="3" destOrd="0" presId="urn:microsoft.com/office/officeart/2005/8/layout/vList5"/>
    <dgm:cxn modelId="{4C662753-29BB-4529-8553-0CC4B65D455B}" type="presParOf" srcId="{0AD220F1-C050-456A-AFE1-1037BE81E5DD}" destId="{ED26BC99-D591-4081-AD9A-07A1EF9B26D6}" srcOrd="4" destOrd="0" presId="urn:microsoft.com/office/officeart/2005/8/layout/vList5"/>
    <dgm:cxn modelId="{4FE36BB8-5C84-4A33-B473-73CE0D2EFAEE}" type="presParOf" srcId="{ED26BC99-D591-4081-AD9A-07A1EF9B26D6}" destId="{7EADED61-2534-49DC-8F72-EA9F02594B4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4D238C-A78C-4699-9942-F71CD3F8228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05A830-3B15-45F5-9D5D-E95817CB3C47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ru-RU" sz="2000" dirty="0" smtClean="0"/>
            <a:t>Проект «Улица Детства» </a:t>
          </a:r>
          <a:endParaRPr lang="ru-RU" sz="2000" dirty="0"/>
        </a:p>
      </dgm:t>
    </dgm:pt>
    <dgm:pt modelId="{B48CF489-829E-430C-AA03-78C9B658714E}" type="parTrans" cxnId="{BCF7F728-ED63-4BBE-92D3-A199E2BA6488}">
      <dgm:prSet/>
      <dgm:spPr/>
      <dgm:t>
        <a:bodyPr/>
        <a:lstStyle/>
        <a:p>
          <a:endParaRPr lang="ru-RU"/>
        </a:p>
      </dgm:t>
    </dgm:pt>
    <dgm:pt modelId="{A96371E1-7865-4DB5-B59B-B531FEEEA939}" type="sibTrans" cxnId="{BCF7F728-ED63-4BBE-92D3-A199E2BA6488}">
      <dgm:prSet/>
      <dgm:spPr/>
      <dgm:t>
        <a:bodyPr/>
        <a:lstStyle/>
        <a:p>
          <a:endParaRPr lang="ru-RU"/>
        </a:p>
      </dgm:t>
    </dgm:pt>
    <dgm:pt modelId="{C7D79EFB-4B4D-40F6-AD9F-06865DB76F96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200" dirty="0" smtClean="0"/>
            <a:t>Крым, Чукотский АО, </a:t>
          </a:r>
        </a:p>
        <a:p>
          <a:pPr rtl="0"/>
          <a:r>
            <a:rPr lang="ru-RU" sz="1200" dirty="0" smtClean="0"/>
            <a:t>Новгородская область, Пермский край</a:t>
          </a:r>
          <a:endParaRPr lang="ru-RU" sz="1200" dirty="0"/>
        </a:p>
      </dgm:t>
    </dgm:pt>
    <dgm:pt modelId="{C913CBDE-36DB-43F1-8CAD-CE71E259DDBD}" type="parTrans" cxnId="{E8DE06F7-7598-46ED-84DA-325146E8C2B4}">
      <dgm:prSet/>
      <dgm:spPr/>
      <dgm:t>
        <a:bodyPr/>
        <a:lstStyle/>
        <a:p>
          <a:endParaRPr lang="ru-RU"/>
        </a:p>
      </dgm:t>
    </dgm:pt>
    <dgm:pt modelId="{B9D7E1F3-82E8-4733-A77A-6E20DA7B3A75}" type="sibTrans" cxnId="{E8DE06F7-7598-46ED-84DA-325146E8C2B4}">
      <dgm:prSet/>
      <dgm:spPr/>
      <dgm:t>
        <a:bodyPr/>
        <a:lstStyle/>
        <a:p>
          <a:endParaRPr lang="ru-RU"/>
        </a:p>
      </dgm:t>
    </dgm:pt>
    <dgm:pt modelId="{548B3FC3-870E-4C61-AFB8-ADFF0FEB2C7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2000" dirty="0" smtClean="0"/>
            <a:t>Более 2500 участников</a:t>
          </a:r>
          <a:endParaRPr lang="ru-RU" sz="2000" dirty="0"/>
        </a:p>
      </dgm:t>
    </dgm:pt>
    <dgm:pt modelId="{CBB80306-C050-4743-866C-02874B6A3A2B}" type="parTrans" cxnId="{5CE737C1-362B-4EED-9358-2913C96DC5C6}">
      <dgm:prSet/>
      <dgm:spPr/>
      <dgm:t>
        <a:bodyPr/>
        <a:lstStyle/>
        <a:p>
          <a:endParaRPr lang="ru-RU"/>
        </a:p>
      </dgm:t>
    </dgm:pt>
    <dgm:pt modelId="{A67AC966-1187-47F6-8E38-B01370C833C5}" type="sibTrans" cxnId="{5CE737C1-362B-4EED-9358-2913C96DC5C6}">
      <dgm:prSet/>
      <dgm:spPr/>
      <dgm:t>
        <a:bodyPr/>
        <a:lstStyle/>
        <a:p>
          <a:endParaRPr lang="ru-RU"/>
        </a:p>
      </dgm:t>
    </dgm:pt>
    <dgm:pt modelId="{908AC8AB-6C1E-4FA3-91B4-DDB5EE3AD493}" type="pres">
      <dgm:prSet presAssocID="{334D238C-A78C-4699-9942-F71CD3F822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E2887B-D90D-4389-B3AA-956EF53329FD}" type="pres">
      <dgm:prSet presAssocID="{CC05A830-3B15-45F5-9D5D-E95817CB3C47}" presName="linNode" presStyleCnt="0"/>
      <dgm:spPr/>
    </dgm:pt>
    <dgm:pt modelId="{08899CB1-6EE8-4CA7-90F1-25B96BF4A4DD}" type="pres">
      <dgm:prSet presAssocID="{CC05A830-3B15-45F5-9D5D-E95817CB3C47}" presName="parentText" presStyleLbl="node1" presStyleIdx="0" presStyleCnt="3" custScaleX="277778" custScaleY="4278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789206-85E9-4A75-B6E0-CEB49F6EF8D6}" type="pres">
      <dgm:prSet presAssocID="{A96371E1-7865-4DB5-B59B-B531FEEEA939}" presName="sp" presStyleCnt="0"/>
      <dgm:spPr/>
    </dgm:pt>
    <dgm:pt modelId="{D4EA4DDD-FE7D-4AFE-ADE3-9FCB80775874}" type="pres">
      <dgm:prSet presAssocID="{C7D79EFB-4B4D-40F6-AD9F-06865DB76F96}" presName="linNode" presStyleCnt="0"/>
      <dgm:spPr/>
    </dgm:pt>
    <dgm:pt modelId="{F860E7A3-B342-4669-87D3-12BBBAF5BDEF}" type="pres">
      <dgm:prSet presAssocID="{C7D79EFB-4B4D-40F6-AD9F-06865DB76F96}" presName="parentText" presStyleLbl="node1" presStyleIdx="1" presStyleCnt="3" custScaleX="277778" custScaleY="531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BF8A81-385D-4A00-A8E9-1CD4FFD412E0}" type="pres">
      <dgm:prSet presAssocID="{B9D7E1F3-82E8-4733-A77A-6E20DA7B3A75}" presName="sp" presStyleCnt="0"/>
      <dgm:spPr/>
    </dgm:pt>
    <dgm:pt modelId="{D424B239-01DF-45DB-8C18-255C150A90A0}" type="pres">
      <dgm:prSet presAssocID="{548B3FC3-870E-4C61-AFB8-ADFF0FEB2C79}" presName="linNode" presStyleCnt="0"/>
      <dgm:spPr/>
    </dgm:pt>
    <dgm:pt modelId="{7DE27E49-9D1B-49A2-91A0-1367B75AD0BC}" type="pres">
      <dgm:prSet presAssocID="{548B3FC3-870E-4C61-AFB8-ADFF0FEB2C79}" presName="parentText" presStyleLbl="node1" presStyleIdx="2" presStyleCnt="3" custScaleX="277778" custScaleY="41273" custLinFactNeighborY="6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F7F728-ED63-4BBE-92D3-A199E2BA6488}" srcId="{334D238C-A78C-4699-9942-F71CD3F82289}" destId="{CC05A830-3B15-45F5-9D5D-E95817CB3C47}" srcOrd="0" destOrd="0" parTransId="{B48CF489-829E-430C-AA03-78C9B658714E}" sibTransId="{A96371E1-7865-4DB5-B59B-B531FEEEA939}"/>
    <dgm:cxn modelId="{B9CB9858-38E1-4920-9FF5-FF0983AAAF98}" type="presOf" srcId="{C7D79EFB-4B4D-40F6-AD9F-06865DB76F96}" destId="{F860E7A3-B342-4669-87D3-12BBBAF5BDEF}" srcOrd="0" destOrd="0" presId="urn:microsoft.com/office/officeart/2005/8/layout/vList5"/>
    <dgm:cxn modelId="{D9D1581D-650A-4F10-BD7F-F55E89AA2D5B}" type="presOf" srcId="{334D238C-A78C-4699-9942-F71CD3F82289}" destId="{908AC8AB-6C1E-4FA3-91B4-DDB5EE3AD493}" srcOrd="0" destOrd="0" presId="urn:microsoft.com/office/officeart/2005/8/layout/vList5"/>
    <dgm:cxn modelId="{5CE737C1-362B-4EED-9358-2913C96DC5C6}" srcId="{334D238C-A78C-4699-9942-F71CD3F82289}" destId="{548B3FC3-870E-4C61-AFB8-ADFF0FEB2C79}" srcOrd="2" destOrd="0" parTransId="{CBB80306-C050-4743-866C-02874B6A3A2B}" sibTransId="{A67AC966-1187-47F6-8E38-B01370C833C5}"/>
    <dgm:cxn modelId="{3C3C54ED-31F7-4C19-89C4-3D5BE9A8082A}" type="presOf" srcId="{548B3FC3-870E-4C61-AFB8-ADFF0FEB2C79}" destId="{7DE27E49-9D1B-49A2-91A0-1367B75AD0BC}" srcOrd="0" destOrd="0" presId="urn:microsoft.com/office/officeart/2005/8/layout/vList5"/>
    <dgm:cxn modelId="{32E6CDF5-90C6-48FB-9AAD-DCE7E218D729}" type="presOf" srcId="{CC05A830-3B15-45F5-9D5D-E95817CB3C47}" destId="{08899CB1-6EE8-4CA7-90F1-25B96BF4A4DD}" srcOrd="0" destOrd="0" presId="urn:microsoft.com/office/officeart/2005/8/layout/vList5"/>
    <dgm:cxn modelId="{E8DE06F7-7598-46ED-84DA-325146E8C2B4}" srcId="{334D238C-A78C-4699-9942-F71CD3F82289}" destId="{C7D79EFB-4B4D-40F6-AD9F-06865DB76F96}" srcOrd="1" destOrd="0" parTransId="{C913CBDE-36DB-43F1-8CAD-CE71E259DDBD}" sibTransId="{B9D7E1F3-82E8-4733-A77A-6E20DA7B3A75}"/>
    <dgm:cxn modelId="{E3584B65-B3D3-4E46-80F1-3E75672F9212}" type="presParOf" srcId="{908AC8AB-6C1E-4FA3-91B4-DDB5EE3AD493}" destId="{A5E2887B-D90D-4389-B3AA-956EF53329FD}" srcOrd="0" destOrd="0" presId="urn:microsoft.com/office/officeart/2005/8/layout/vList5"/>
    <dgm:cxn modelId="{2EBA8523-AA52-4EBC-B1A1-6CC789ACDF1B}" type="presParOf" srcId="{A5E2887B-D90D-4389-B3AA-956EF53329FD}" destId="{08899CB1-6EE8-4CA7-90F1-25B96BF4A4DD}" srcOrd="0" destOrd="0" presId="urn:microsoft.com/office/officeart/2005/8/layout/vList5"/>
    <dgm:cxn modelId="{95DC96B9-F937-4BEF-9C85-20B2A11F1BEB}" type="presParOf" srcId="{908AC8AB-6C1E-4FA3-91B4-DDB5EE3AD493}" destId="{53789206-85E9-4A75-B6E0-CEB49F6EF8D6}" srcOrd="1" destOrd="0" presId="urn:microsoft.com/office/officeart/2005/8/layout/vList5"/>
    <dgm:cxn modelId="{216A1829-EC42-4601-8220-408175152EAF}" type="presParOf" srcId="{908AC8AB-6C1E-4FA3-91B4-DDB5EE3AD493}" destId="{D4EA4DDD-FE7D-4AFE-ADE3-9FCB80775874}" srcOrd="2" destOrd="0" presId="urn:microsoft.com/office/officeart/2005/8/layout/vList5"/>
    <dgm:cxn modelId="{86829739-C532-4B92-AF81-FA3B4920300E}" type="presParOf" srcId="{D4EA4DDD-FE7D-4AFE-ADE3-9FCB80775874}" destId="{F860E7A3-B342-4669-87D3-12BBBAF5BDEF}" srcOrd="0" destOrd="0" presId="urn:microsoft.com/office/officeart/2005/8/layout/vList5"/>
    <dgm:cxn modelId="{A243CAD8-DDC3-4086-9DF6-5A32B1FC582D}" type="presParOf" srcId="{908AC8AB-6C1E-4FA3-91B4-DDB5EE3AD493}" destId="{9FBF8A81-385D-4A00-A8E9-1CD4FFD412E0}" srcOrd="3" destOrd="0" presId="urn:microsoft.com/office/officeart/2005/8/layout/vList5"/>
    <dgm:cxn modelId="{DB55A48B-FE65-40BC-9D8C-4250663DCA8D}" type="presParOf" srcId="{908AC8AB-6C1E-4FA3-91B4-DDB5EE3AD493}" destId="{D424B239-01DF-45DB-8C18-255C150A90A0}" srcOrd="4" destOrd="0" presId="urn:microsoft.com/office/officeart/2005/8/layout/vList5"/>
    <dgm:cxn modelId="{AE453216-7EB1-4609-BE74-6E4C1D5B700D}" type="presParOf" srcId="{D424B239-01DF-45DB-8C18-255C150A90A0}" destId="{7DE27E49-9D1B-49A2-91A0-1367B75AD0B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EFD45-F1A6-4234-A2A8-883B56D33D6E}">
      <dsp:nvSpPr>
        <dsp:cNvPr id="0" name=""/>
        <dsp:cNvSpPr/>
      </dsp:nvSpPr>
      <dsp:spPr>
        <a:xfrm>
          <a:off x="4790" y="0"/>
          <a:ext cx="4904962" cy="1035089"/>
        </a:xfrm>
        <a:prstGeom prst="roundRect">
          <a:avLst/>
        </a:prstGeom>
        <a:solidFill>
          <a:srgbClr val="9999FF"/>
        </a:solidFill>
        <a:ln w="12700" cap="rnd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Интерактивные мероприятия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55319" y="50529"/>
        <a:ext cx="4803904" cy="934031"/>
      </dsp:txXfrm>
    </dsp:sp>
    <dsp:sp modelId="{AD3E4263-6666-45AC-A4A2-4550DABFE0BB}">
      <dsp:nvSpPr>
        <dsp:cNvPr id="0" name=""/>
        <dsp:cNvSpPr/>
      </dsp:nvSpPr>
      <dsp:spPr>
        <a:xfrm>
          <a:off x="4790" y="1147263"/>
          <a:ext cx="4904962" cy="979118"/>
        </a:xfrm>
        <a:prstGeom prst="roundRect">
          <a:avLst/>
        </a:prstGeom>
        <a:solidFill>
          <a:srgbClr val="9966FF"/>
        </a:solidFill>
        <a:ln w="12700" cap="rnd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Изготовление архитектурных конструкций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52587" y="1195060"/>
        <a:ext cx="4809368" cy="883524"/>
      </dsp:txXfrm>
    </dsp:sp>
    <dsp:sp modelId="{C9EC958F-6C07-4C76-84A9-0FB0C5EE7BD7}">
      <dsp:nvSpPr>
        <dsp:cNvPr id="0" name=""/>
        <dsp:cNvSpPr/>
      </dsp:nvSpPr>
      <dsp:spPr>
        <a:xfrm>
          <a:off x="0" y="2257278"/>
          <a:ext cx="4904962" cy="1144949"/>
        </a:xfrm>
        <a:prstGeom prst="roundRect">
          <a:avLst/>
        </a:prstGeom>
        <a:solidFill>
          <a:srgbClr val="CC00FF"/>
        </a:solidFill>
        <a:ln w="12700" cap="rnd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Участие в проекте – от идеи до реализации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55892" y="2313170"/>
        <a:ext cx="4793178" cy="1033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EC326-7524-493C-AD43-83EE9E40E8B6}">
      <dsp:nvSpPr>
        <dsp:cNvPr id="0" name=""/>
        <dsp:cNvSpPr/>
      </dsp:nvSpPr>
      <dsp:spPr>
        <a:xfrm>
          <a:off x="2662" y="0"/>
          <a:ext cx="2725885" cy="865259"/>
        </a:xfrm>
        <a:prstGeom prst="roundRect">
          <a:avLst/>
        </a:prstGeom>
        <a:solidFill>
          <a:srgbClr val="00B0F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Программа «Городская среда –территория развития» </a:t>
          </a:r>
          <a:endParaRPr lang="ru-RU" sz="2000" kern="1200" dirty="0"/>
        </a:p>
      </dsp:txBody>
      <dsp:txXfrm>
        <a:off x="44900" y="42238"/>
        <a:ext cx="2641409" cy="780783"/>
      </dsp:txXfrm>
    </dsp:sp>
    <dsp:sp modelId="{41D03D13-9807-4DCD-871B-8B49FD1DE6DE}">
      <dsp:nvSpPr>
        <dsp:cNvPr id="0" name=""/>
        <dsp:cNvSpPr/>
      </dsp:nvSpPr>
      <dsp:spPr>
        <a:xfrm>
          <a:off x="1331" y="894326"/>
          <a:ext cx="2725885" cy="56163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МДЦ «Артек» 2014, 2018 год. </a:t>
          </a:r>
          <a:endParaRPr lang="ru-RU" sz="1600" kern="1200" dirty="0"/>
        </a:p>
      </dsp:txBody>
      <dsp:txXfrm>
        <a:off x="28748" y="921743"/>
        <a:ext cx="2671051" cy="506796"/>
      </dsp:txXfrm>
    </dsp:sp>
    <dsp:sp modelId="{8B5FB066-3C36-4D78-AC89-4A09446F41AE}">
      <dsp:nvSpPr>
        <dsp:cNvPr id="0" name=""/>
        <dsp:cNvSpPr/>
      </dsp:nvSpPr>
      <dsp:spPr>
        <a:xfrm>
          <a:off x="1331" y="1484038"/>
          <a:ext cx="2725885" cy="561630"/>
        </a:xfrm>
        <a:prstGeom prst="roundRect">
          <a:avLst/>
        </a:prstGeom>
        <a:solidFill>
          <a:srgbClr val="FFC00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Более 250 участников</a:t>
          </a:r>
          <a:endParaRPr lang="ru-RU" sz="2000" kern="1200" dirty="0"/>
        </a:p>
      </dsp:txBody>
      <dsp:txXfrm>
        <a:off x="28748" y="1511455"/>
        <a:ext cx="2671051" cy="5067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DD87A-9276-44E7-B704-F4A81EC88260}">
      <dsp:nvSpPr>
        <dsp:cNvPr id="0" name=""/>
        <dsp:cNvSpPr/>
      </dsp:nvSpPr>
      <dsp:spPr>
        <a:xfrm>
          <a:off x="2662" y="0"/>
          <a:ext cx="2725885" cy="1203881"/>
        </a:xfrm>
        <a:prstGeom prst="roundRect">
          <a:avLst/>
        </a:prstGeom>
        <a:solidFill>
          <a:srgbClr val="00B0F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Программа «Городская среда –территория развития» </a:t>
          </a:r>
          <a:endParaRPr lang="ru-RU" sz="2000" kern="1200" dirty="0"/>
        </a:p>
      </dsp:txBody>
      <dsp:txXfrm>
        <a:off x="61431" y="58769"/>
        <a:ext cx="2608347" cy="1086343"/>
      </dsp:txXfrm>
    </dsp:sp>
    <dsp:sp modelId="{435B960F-416A-484A-9437-C0A6337D4419}">
      <dsp:nvSpPr>
        <dsp:cNvPr id="0" name=""/>
        <dsp:cNvSpPr/>
      </dsp:nvSpPr>
      <dsp:spPr>
        <a:xfrm>
          <a:off x="1331" y="1230276"/>
          <a:ext cx="2725885" cy="52267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ВДЦ «Смена» 2017, 2018 год. </a:t>
          </a:r>
          <a:endParaRPr lang="ru-RU" sz="1600" kern="1200" dirty="0"/>
        </a:p>
      </dsp:txBody>
      <dsp:txXfrm>
        <a:off x="26846" y="1255791"/>
        <a:ext cx="2674855" cy="471646"/>
      </dsp:txXfrm>
    </dsp:sp>
    <dsp:sp modelId="{7EADED61-2534-49DC-8F72-EA9F02594B4D}">
      <dsp:nvSpPr>
        <dsp:cNvPr id="0" name=""/>
        <dsp:cNvSpPr/>
      </dsp:nvSpPr>
      <dsp:spPr>
        <a:xfrm>
          <a:off x="1331" y="1779087"/>
          <a:ext cx="2725885" cy="522676"/>
        </a:xfrm>
        <a:prstGeom prst="roundRect">
          <a:avLst/>
        </a:prstGeom>
        <a:solidFill>
          <a:srgbClr val="FFC00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Более 300 участников</a:t>
          </a:r>
          <a:endParaRPr lang="ru-RU" sz="2000" kern="1200" dirty="0"/>
        </a:p>
      </dsp:txBody>
      <dsp:txXfrm>
        <a:off x="26846" y="1804602"/>
        <a:ext cx="2674855" cy="4716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99CB1-6EE8-4CA7-90F1-25B96BF4A4DD}">
      <dsp:nvSpPr>
        <dsp:cNvPr id="0" name=""/>
        <dsp:cNvSpPr/>
      </dsp:nvSpPr>
      <dsp:spPr>
        <a:xfrm>
          <a:off x="1419" y="589"/>
          <a:ext cx="2906620" cy="559574"/>
        </a:xfrm>
        <a:prstGeom prst="roundRect">
          <a:avLst/>
        </a:prstGeom>
        <a:solidFill>
          <a:srgbClr val="00B0F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Проект «Улица Детства» </a:t>
          </a:r>
          <a:endParaRPr lang="ru-RU" sz="2000" kern="1200" dirty="0"/>
        </a:p>
      </dsp:txBody>
      <dsp:txXfrm>
        <a:off x="28735" y="27905"/>
        <a:ext cx="2851988" cy="504942"/>
      </dsp:txXfrm>
    </dsp:sp>
    <dsp:sp modelId="{F860E7A3-B342-4669-87D3-12BBBAF5BDEF}">
      <dsp:nvSpPr>
        <dsp:cNvPr id="0" name=""/>
        <dsp:cNvSpPr/>
      </dsp:nvSpPr>
      <dsp:spPr>
        <a:xfrm>
          <a:off x="1419" y="625556"/>
          <a:ext cx="2906620" cy="69562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Крым, Чукотский АО,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Новгородская область, Пермский край</a:t>
          </a:r>
          <a:endParaRPr lang="ru-RU" sz="1200" kern="1200" dirty="0"/>
        </a:p>
      </dsp:txBody>
      <dsp:txXfrm>
        <a:off x="35377" y="659514"/>
        <a:ext cx="2838704" cy="627713"/>
      </dsp:txXfrm>
    </dsp:sp>
    <dsp:sp modelId="{7DE27E49-9D1B-49A2-91A0-1367B75AD0BC}">
      <dsp:nvSpPr>
        <dsp:cNvPr id="0" name=""/>
        <dsp:cNvSpPr/>
      </dsp:nvSpPr>
      <dsp:spPr>
        <a:xfrm>
          <a:off x="1419" y="1387167"/>
          <a:ext cx="2906620" cy="539786"/>
        </a:xfrm>
        <a:prstGeom prst="roundRect">
          <a:avLst/>
        </a:prstGeom>
        <a:solidFill>
          <a:srgbClr val="FFC00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Более 2500 участников</a:t>
          </a:r>
          <a:endParaRPr lang="ru-RU" sz="2000" kern="1200" dirty="0"/>
        </a:p>
      </dsp:txBody>
      <dsp:txXfrm>
        <a:off x="27769" y="1413517"/>
        <a:ext cx="2853920" cy="487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3.xml"/><Relationship Id="rId12" Type="http://schemas.openxmlformats.org/officeDocument/2006/relationships/diagramData" Target="../diagrams/data4.xml"/><Relationship Id="rId13" Type="http://schemas.openxmlformats.org/officeDocument/2006/relationships/diagramLayout" Target="../diagrams/layout4.xml"/><Relationship Id="rId14" Type="http://schemas.openxmlformats.org/officeDocument/2006/relationships/diagramQuickStyle" Target="../diagrams/quickStyle4.xml"/><Relationship Id="rId15" Type="http://schemas.openxmlformats.org/officeDocument/2006/relationships/diagramColors" Target="../diagrams/colors4.xml"/><Relationship Id="rId16" Type="http://schemas.microsoft.com/office/2007/relationships/diagramDrawing" Target="../diagrams/drawing4.xml"/><Relationship Id="rId17" Type="http://schemas.openxmlformats.org/officeDocument/2006/relationships/image" Target="../media/image25.jpeg"/><Relationship Id="rId18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0532" y="707647"/>
            <a:ext cx="6656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 </a:t>
            </a:r>
          </a:p>
          <a:p>
            <a:pPr algn="ctr"/>
            <a:r>
              <a:rPr lang="ru-RU" sz="28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«Лаборатория городского развития»</a:t>
            </a:r>
            <a:endParaRPr lang="ru-RU" sz="280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5" y="1802714"/>
            <a:ext cx="3722296" cy="50552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4" descr="https://cdn2.vectorstock.com/i/1000x1000/42/41/city-public-autumn-park-vector-214342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2"/>
          <a:stretch/>
        </p:blipFill>
        <p:spPr bwMode="auto">
          <a:xfrm>
            <a:off x="4265446" y="3518673"/>
            <a:ext cx="3429257" cy="3210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image.freepik.com/free-vector/_24908-316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" t="737" r="28882" b="-737"/>
          <a:stretch/>
        </p:blipFill>
        <p:spPr bwMode="auto">
          <a:xfrm>
            <a:off x="7749021" y="1802714"/>
            <a:ext cx="3994474" cy="508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135473" y="1897989"/>
            <a:ext cx="36301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новое образовательное пространство </a:t>
            </a:r>
            <a:endParaRPr lang="ru-RU" sz="2400" b="1" dirty="0" smtClean="0">
              <a:ln w="0"/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400" b="1" dirty="0" smtClean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</a:t>
            </a:r>
            <a:r>
              <a:rPr lang="ru-RU" sz="2400" b="1" dirty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базе </a:t>
            </a:r>
            <a:r>
              <a:rPr lang="ru-RU" sz="2400" b="1" dirty="0" smtClean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Всероссийского Детского Цента </a:t>
            </a:r>
            <a:r>
              <a:rPr lang="ru-RU" sz="2400" b="1" dirty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2400" b="1" dirty="0" smtClean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Смена»</a:t>
            </a:r>
            <a:endParaRPr lang="ru-RU" sz="2400" b="1" dirty="0">
              <a:ln w="0"/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517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g2.freepng.ru/20180320/oee/kisspng-computer-icons-partnership-business-illustration-get-cooperation-png-pictures-5ab0b67ad86140.687098591521530490886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" y="1564593"/>
            <a:ext cx="2026639" cy="117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2337" y="1848846"/>
            <a:ext cx="2097088" cy="52322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КОМАНДА:</a:t>
            </a:r>
            <a:endParaRPr lang="ru-RU" sz="2800" b="1" dirty="0">
              <a:ln w="0"/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418797" y="2749036"/>
            <a:ext cx="10567257" cy="3496226"/>
            <a:chOff x="1418797" y="2707847"/>
            <a:chExt cx="10567257" cy="349622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31648" y="5117758"/>
              <a:ext cx="379529" cy="442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1814240" y="2726198"/>
              <a:ext cx="10171814" cy="34778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2000" dirty="0"/>
                <a:t>Руководитель проекта </a:t>
              </a:r>
              <a:r>
                <a:rPr lang="ru-RU" sz="2000" dirty="0" smtClean="0"/>
                <a:t> –  </a:t>
              </a:r>
              <a:r>
                <a:rPr lang="ru-RU" sz="2000" b="1" dirty="0" smtClean="0"/>
                <a:t>Асафова Валерия</a:t>
              </a:r>
            </a:p>
            <a:p>
              <a:endParaRPr lang="ru-RU" sz="2000" b="1" dirty="0" smtClean="0"/>
            </a:p>
            <a:p>
              <a:r>
                <a:rPr lang="ru-RU" sz="2000" dirty="0" smtClean="0"/>
                <a:t>Координатор </a:t>
              </a:r>
              <a:r>
                <a:rPr lang="ru-RU" sz="2000" dirty="0"/>
                <a:t>проекта </a:t>
              </a:r>
              <a:r>
                <a:rPr lang="ru-RU" sz="2000" dirty="0" smtClean="0"/>
                <a:t> –  </a:t>
              </a:r>
              <a:r>
                <a:rPr lang="ru-RU" sz="2000" b="1" dirty="0" smtClean="0"/>
                <a:t>Федорова Анна</a:t>
              </a:r>
            </a:p>
            <a:p>
              <a:r>
                <a:rPr lang="ru-RU" sz="2000" b="1" dirty="0" smtClean="0"/>
                <a:t> </a:t>
              </a:r>
              <a:endParaRPr lang="ru-RU" sz="2000" b="1" dirty="0"/>
            </a:p>
            <a:p>
              <a:r>
                <a:rPr lang="ru-RU" sz="2000" dirty="0" smtClean="0"/>
                <a:t>Руководитель </a:t>
              </a:r>
              <a:r>
                <a:rPr lang="ru-RU" sz="2000" dirty="0"/>
                <a:t>образовательного направления </a:t>
              </a:r>
              <a:r>
                <a:rPr lang="ru-RU" sz="2000" dirty="0" smtClean="0"/>
                <a:t>«Градостроительство</a:t>
              </a:r>
              <a:r>
                <a:rPr lang="ru-RU" sz="2000" dirty="0"/>
                <a:t>" </a:t>
              </a:r>
              <a:r>
                <a:rPr lang="ru-RU" sz="2000" dirty="0" smtClean="0"/>
                <a:t> –  </a:t>
              </a:r>
              <a:r>
                <a:rPr lang="ru-RU" sz="2000" b="1" dirty="0" smtClean="0"/>
                <a:t>Муратов Сергей</a:t>
              </a:r>
            </a:p>
            <a:p>
              <a:endParaRPr lang="ru-RU" sz="2000" b="1" dirty="0"/>
            </a:p>
            <a:p>
              <a:r>
                <a:rPr lang="ru-RU" sz="2000" dirty="0" smtClean="0"/>
                <a:t>Руководитель </a:t>
              </a:r>
              <a:r>
                <a:rPr lang="ru-RU" sz="2000" dirty="0"/>
                <a:t>образовательного направления </a:t>
              </a:r>
              <a:r>
                <a:rPr lang="ru-RU" sz="2000" dirty="0" smtClean="0"/>
                <a:t>«Архитектура</a:t>
              </a:r>
              <a:r>
                <a:rPr lang="ru-RU" sz="2000" dirty="0"/>
                <a:t>" – </a:t>
              </a:r>
              <a:r>
                <a:rPr lang="ru-RU" sz="2000" b="1" dirty="0" err="1"/>
                <a:t>Баданова</a:t>
              </a:r>
              <a:r>
                <a:rPr lang="ru-RU" sz="2000" b="1" dirty="0"/>
                <a:t> </a:t>
              </a:r>
              <a:r>
                <a:rPr lang="ru-RU" sz="2000" b="1" dirty="0" smtClean="0"/>
                <a:t>Анна</a:t>
              </a:r>
            </a:p>
            <a:p>
              <a:endParaRPr lang="ru-RU" sz="2000" b="1" dirty="0"/>
            </a:p>
            <a:p>
              <a:r>
                <a:rPr lang="ru-RU" sz="2000" dirty="0" smtClean="0"/>
                <a:t>Руководитель </a:t>
              </a:r>
              <a:r>
                <a:rPr lang="ru-RU" sz="2000" dirty="0"/>
                <a:t>направления "</a:t>
              </a:r>
              <a:r>
                <a:rPr lang="ru-RU" sz="2000" dirty="0" err="1"/>
                <a:t>Урбанистика</a:t>
              </a:r>
              <a:r>
                <a:rPr lang="ru-RU" sz="2000" dirty="0"/>
                <a:t>" </a:t>
              </a:r>
              <a:r>
                <a:rPr lang="ru-RU" sz="2000" dirty="0" smtClean="0"/>
                <a:t>– </a:t>
              </a:r>
              <a:r>
                <a:rPr lang="ru-RU" sz="2000" b="1" dirty="0" smtClean="0"/>
                <a:t>Морозова Надежда</a:t>
              </a:r>
            </a:p>
            <a:p>
              <a:endParaRPr lang="ru-RU" sz="2000" b="1" dirty="0" smtClean="0"/>
            </a:p>
            <a:p>
              <a:r>
                <a:rPr lang="ru-RU" sz="2000" dirty="0" smtClean="0"/>
                <a:t>Педагог  </a:t>
              </a:r>
              <a:r>
                <a:rPr lang="ru-RU" sz="2000" dirty="0"/>
                <a:t>– </a:t>
              </a:r>
              <a:r>
                <a:rPr lang="ru-RU" sz="2000" dirty="0" smtClean="0"/>
                <a:t> </a:t>
              </a:r>
              <a:r>
                <a:rPr lang="ru-RU" sz="2000" b="1" dirty="0" err="1" smtClean="0"/>
                <a:t>Аликина</a:t>
              </a:r>
              <a:r>
                <a:rPr lang="ru-RU" sz="2000" b="1" dirty="0" smtClean="0"/>
                <a:t> </a:t>
              </a:r>
              <a:r>
                <a:rPr lang="ru-RU" sz="2000" b="1" dirty="0"/>
                <a:t>Елена</a:t>
              </a:r>
            </a:p>
          </p:txBody>
        </p:sp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7034" y="2707847"/>
              <a:ext cx="467669" cy="472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18797" y="3306961"/>
              <a:ext cx="467669" cy="472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51748" y="3921211"/>
              <a:ext cx="438605" cy="443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84699" y="4530811"/>
              <a:ext cx="405991" cy="410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16448" y="5749024"/>
              <a:ext cx="378255" cy="402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444842" y="609599"/>
            <a:ext cx="11310553" cy="83099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</a:t>
            </a:r>
          </a:p>
          <a:p>
            <a:pPr algn="ctr"/>
            <a:r>
              <a:rPr lang="ru-RU" sz="2800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«ЛАБОРАТОРИЯ ГОРОДСКОГО РАЗВИТИЯ»</a:t>
            </a:r>
            <a:endParaRPr lang="ru-RU" sz="28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Arial Black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380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orage.theoryandpractice.ru/tnp/uploads/image_logo/000/034/698/image/b8708084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235" y="3535565"/>
            <a:ext cx="2563699" cy="256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eun.ru/upload/iblock/975/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75" y="2244608"/>
            <a:ext cx="3427381" cy="131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s.tildacdn.info/a1ae3af7-f059-47a0-bef8-6de9d393d940/noro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33" y="3876172"/>
            <a:ext cx="1352028" cy="136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instroy.alania.gov.ru/sites/minstroy/files/media/banners/photo/2018-06/skgmi_logo_reg-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658" y="2168250"/>
            <a:ext cx="3039306" cy="151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rostarch.ru/wp-content/uploads/2019/03/%D1%8D%D0%BC%D0%B1%D0%BB%D0%B5%D0%BC%D0%B0-%D0%AE%D0%A4%D0%A3-%D0%A0%D0%90%D0%98-900x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15" y="3979307"/>
            <a:ext cx="2978892" cy="13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teplogasregion.ru/Themes/teplogasregion.ru/Content/img/client-slider/client-slider-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41" y="2100248"/>
            <a:ext cx="2959412" cy="155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m.kommersant.ru/CorpImages/Conferences/Partner/629_201803131559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353" y="3937160"/>
            <a:ext cx="1857475" cy="19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44842" y="609599"/>
            <a:ext cx="11310553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ПАРТНЕРЫ ПРОЕКТА</a:t>
            </a:r>
            <a:endParaRPr lang="ru-RU" sz="28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Arial Black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768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8106033" y="2850290"/>
            <a:ext cx="3632886" cy="359169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16627" y="2850290"/>
            <a:ext cx="3616411" cy="359169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1319" y="2833815"/>
            <a:ext cx="3665838" cy="359169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764" y="101600"/>
            <a:ext cx="11029616" cy="2000847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Наш опы т работы с подростками из разных регионов РФ показал, что у школьников есть большой интерес к профессиями архитектора и градостроителя, но нет возможности попробовать себя в этой профессии и узнать о ней больше, так как в большинстве городов нет профильных школ и студий. </a:t>
            </a:r>
            <a:br>
              <a:rPr lang="ru-RU" sz="1800" dirty="0" smtClean="0"/>
            </a:br>
            <a:r>
              <a:rPr lang="ru-RU" sz="1800" cap="none" dirty="0" smtClean="0"/>
              <a:t>. </a:t>
            </a:r>
            <a:endParaRPr lang="ru-RU" sz="1800" cap="none" dirty="0"/>
          </a:p>
        </p:txBody>
      </p:sp>
      <p:pic>
        <p:nvPicPr>
          <p:cNvPr id="8" name="Рисунок 7" descr="IMG_2227.JPG"/>
          <p:cNvPicPr>
            <a:picLocks noChangeAspect="1"/>
          </p:cNvPicPr>
          <p:nvPr/>
        </p:nvPicPr>
        <p:blipFill>
          <a:blip r:embed="rId2"/>
          <a:srcRect t="14938" r="5885"/>
          <a:stretch>
            <a:fillRect/>
          </a:stretch>
        </p:blipFill>
        <p:spPr>
          <a:xfrm>
            <a:off x="461434" y="2120080"/>
            <a:ext cx="3661833" cy="22063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133" y="4413734"/>
            <a:ext cx="3657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+mj-lt"/>
              </a:rPr>
              <a:t>Программа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«Городская среда –территория развития ВДЦ «Смена»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2017, 2018. </a:t>
            </a:r>
          </a:p>
          <a:p>
            <a:pPr algn="ctr"/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+mj-lt"/>
              </a:rPr>
              <a:t>Более 3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5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0 участников.</a:t>
            </a:r>
          </a:p>
          <a:p>
            <a:pPr algn="just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144607" y="4413734"/>
            <a:ext cx="3607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+mj-lt"/>
              </a:rPr>
              <a:t>Программа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«Городская среда –территория развития МДЦ «Артек»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2014, 2018. </a:t>
            </a:r>
          </a:p>
          <a:p>
            <a:pPr algn="ctr"/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+mj-lt"/>
              </a:rPr>
              <a:t>Более 250 участников.</a:t>
            </a:r>
          </a:p>
          <a:p>
            <a:pPr algn="just"/>
            <a:endParaRPr lang="ru-RU" dirty="0"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6353" y="4413734"/>
            <a:ext cx="368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+mj-lt"/>
              </a:rPr>
              <a:t>Проект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«Улица Детства»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. 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+mj-lt"/>
              </a:rPr>
              <a:t>Республика Крым, Чукотский АО, Новгородская область, Пермский край.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+mj-lt"/>
              </a:rPr>
              <a:t>Более 2500 участников. </a:t>
            </a:r>
          </a:p>
          <a:p>
            <a:pPr algn="just"/>
            <a:endParaRPr lang="ru-RU" dirty="0">
              <a:latin typeface="Arial Narrow" pitchFamily="34" charset="0"/>
            </a:endParaRPr>
          </a:p>
        </p:txBody>
      </p:sp>
      <p:pic>
        <p:nvPicPr>
          <p:cNvPr id="1027" name="Picture 3" descr="D:\АРХИТЕКТУРА\улица детства. исследования\фотоотчет\Пермь\2018.07.13 Монтаж первые посетители\IMG_7200.JPG"/>
          <p:cNvPicPr>
            <a:picLocks noChangeAspect="1" noChangeArrowheads="1"/>
          </p:cNvPicPr>
          <p:nvPr/>
        </p:nvPicPr>
        <p:blipFill>
          <a:blip r:embed="rId3"/>
          <a:srcRect l="4394" t="8425" r="5560" b="9225"/>
          <a:stretch>
            <a:fillRect/>
          </a:stretch>
        </p:blipFill>
        <p:spPr bwMode="auto">
          <a:xfrm>
            <a:off x="4316399" y="2116667"/>
            <a:ext cx="3615267" cy="2226734"/>
          </a:xfrm>
          <a:prstGeom prst="rect">
            <a:avLst/>
          </a:prstGeom>
          <a:noFill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9505" y="2108334"/>
            <a:ext cx="3629453" cy="223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64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83291" y="4497859"/>
            <a:ext cx="3915714" cy="210064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488" y="1065828"/>
            <a:ext cx="11029616" cy="134000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Цель проекта </a:t>
            </a:r>
            <a:r>
              <a:rPr lang="ru-RU" sz="1600" dirty="0" smtClean="0"/>
              <a:t>- </a:t>
            </a:r>
            <a:r>
              <a:rPr lang="ru-RU" sz="16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на базе ВДЦ «Смена» создать новое образовательное пространство - уникальное место, где будут встречаться талантливые ребята, представители ВУЗов и профессиональных сообществ, где совместными усилиями молодежи и опытных профессионалов будут решаться проблемы развития городов России.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050" name="Picture 2" descr="D:\фото\2019\2019.08.НеЧайка\1кб\YxbgmHFd84E.jpg"/>
          <p:cNvPicPr>
            <a:picLocks noChangeAspect="1" noChangeArrowheads="1"/>
          </p:cNvPicPr>
          <p:nvPr/>
        </p:nvPicPr>
        <p:blipFill>
          <a:blip r:embed="rId2"/>
          <a:srcRect l="22304" t="19156" r="14098" b="19717"/>
          <a:stretch>
            <a:fillRect/>
          </a:stretch>
        </p:blipFill>
        <p:spPr bwMode="auto">
          <a:xfrm>
            <a:off x="4512733" y="1930400"/>
            <a:ext cx="7217433" cy="4622800"/>
          </a:xfrm>
          <a:prstGeom prst="rect">
            <a:avLst/>
          </a:prstGeom>
          <a:noFill/>
        </p:spPr>
      </p:pic>
      <p:pic>
        <p:nvPicPr>
          <p:cNvPr id="10" name="Picture 4" descr="https://downloader.disk.yandex.ru/preview/1dc92e14dfab42b1b7a99dc5f89a3df49e2f54b41d9ee8eaf8b89b19c71afe55/5dd72f9d/ZJD_Gs4_2Lt6U2FGclPKbq7CEQE3KzaXrof0VFfeb4s1THr5HdJb9l9xK5oLKgLWMXO3BLmEtGCfb66-Gz_NGw==?uid=0&amp;filename=%D0%B2%D1%8B%D1%81%D1%82%D0%B0%D0%B2%D0%BA%D0%B0-3.jpg&amp;disposition=inline&amp;hash=&amp;limit=0&amp;content_type=image%2Fjpeg&amp;tknv=v2&amp;owner_uid=983576413&amp;size=1894x88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6" r="24769"/>
          <a:stretch/>
        </p:blipFill>
        <p:spPr bwMode="auto">
          <a:xfrm>
            <a:off x="489663" y="1930401"/>
            <a:ext cx="1934228" cy="2417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1" name="Picture 6" descr="https://downloader.disk.yandex.ru/preview/6a83dd159a4ad686bc1940ef1439b81dcc2dc94dddcf5afd82e9bad1175520ac/5dd72f9d/ospY_O7L-lw0ltv3fO78xErQ_qRgIhSCfv2qjmtZrHmrRLuHJXjNXpkdztJAbwBIVvRu3cMi9IeKIOpLCvtJpA==?uid=0&amp;filename=%D0%B2%D1%8B%D1%81%D1%82%D0%B0%D0%B2%D0%BA%D0%B0-6.jpg&amp;disposition=inline&amp;hash=&amp;limit=0&amp;content_type=image%2Fjpeg&amp;tknv=v2&amp;owner_uid=983576413&amp;size=1894x88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3" t="4189" r="10145"/>
          <a:stretch/>
        </p:blipFill>
        <p:spPr bwMode="auto">
          <a:xfrm>
            <a:off x="2531039" y="1935693"/>
            <a:ext cx="1871628" cy="24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683740" y="4649397"/>
            <a:ext cx="3509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dirty="0" smtClean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Участники лаборатории смогут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пробовать себя в роли архитектора, дизайнера городской среды, градостроителя и разработают проекты для своего города, которые в дальнейшем реализуют на своей территории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055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967412" y="2176847"/>
            <a:ext cx="3295135" cy="199813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443780" y="2152133"/>
            <a:ext cx="3102462" cy="199813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7474" y="2183026"/>
            <a:ext cx="4138141" cy="41353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59174" y="4301294"/>
            <a:ext cx="6603543" cy="199813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7696" y="930876"/>
            <a:ext cx="7687331" cy="551934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Задачи проекта</a:t>
            </a:r>
            <a:endParaRPr lang="ru-RU" cap="none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6591" y="2515483"/>
            <a:ext cx="2962936" cy="1666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Разработка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учебного курса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: «Обучение молодых граждан участию в городском планировании и развитии территорий»</a:t>
            </a:r>
          </a:p>
          <a:p>
            <a:endParaRPr lang="ru-RU" sz="15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66830" y="2779095"/>
            <a:ext cx="296293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Создание архитектурного павильона-мастерской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для работы Лаборатории</a:t>
            </a:r>
            <a:endParaRPr lang="ru-RU" sz="15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2673" y="2464224"/>
            <a:ext cx="3983510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Проведение практико-ориентированных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образовательных программ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по темам: «Архитектура», 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«Градостроительство», 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«Дизайн городской среды», 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«Ландшафтная архитектура», 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«3д-моделирование в архитектуре»</a:t>
            </a:r>
          </a:p>
          <a:p>
            <a:pPr algn="just"/>
            <a:endParaRPr lang="ru-RU" sz="1500" dirty="0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rcRect l="33507"/>
          <a:stretch>
            <a:fillRect/>
          </a:stretch>
        </p:blipFill>
        <p:spPr>
          <a:xfrm>
            <a:off x="2018272" y="4482610"/>
            <a:ext cx="1595395" cy="1597051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510844" y="4861895"/>
            <a:ext cx="31496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Подведение итогов проекта,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выставка работ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, презентация проектов.</a:t>
            </a:r>
            <a:endParaRPr lang="ru-RU" sz="15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484352" y="4479278"/>
            <a:ext cx="1690148" cy="1602992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58044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hristmas illustration of a cosy bakery by Kuukeluus. Available as Christmas card, art print and DIY paper hous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7488" y="1507529"/>
            <a:ext cx="2702956" cy="5346355"/>
          </a:xfrm>
          <a:prstGeom prst="rect">
            <a:avLst/>
          </a:prstGeom>
          <a:noFill/>
        </p:spPr>
      </p:pic>
      <p:sp>
        <p:nvSpPr>
          <p:cNvPr id="25" name="Скругленный прямоугольник 24"/>
          <p:cNvSpPr/>
          <p:nvPr/>
        </p:nvSpPr>
        <p:spPr>
          <a:xfrm>
            <a:off x="6787983" y="2417803"/>
            <a:ext cx="4917988" cy="819666"/>
          </a:xfrm>
          <a:prstGeom prst="roundRect">
            <a:avLst/>
          </a:prstGeom>
          <a:solidFill>
            <a:srgbClr val="6699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Скругленный прямоугольник 22"/>
          <p:cNvSpPr/>
          <p:nvPr/>
        </p:nvSpPr>
        <p:spPr>
          <a:xfrm>
            <a:off x="7175157" y="1692873"/>
            <a:ext cx="4184821" cy="58488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48497" y="1688755"/>
            <a:ext cx="3599935" cy="5848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4842" y="609599"/>
            <a:ext cx="11310553" cy="95410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 </a:t>
            </a:r>
          </a:p>
          <a:p>
            <a:pPr algn="ctr"/>
            <a:r>
              <a:rPr lang="ru-RU" sz="2800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«Лаборатория городского развития»</a:t>
            </a:r>
            <a:endParaRPr lang="ru-RU" sz="28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Arial Black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4283" y="2430161"/>
            <a:ext cx="4468632" cy="1507524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Скругленный прямоугольник 4"/>
          <p:cNvSpPr/>
          <p:nvPr/>
        </p:nvSpPr>
        <p:spPr>
          <a:xfrm>
            <a:off x="469545" y="2594369"/>
            <a:ext cx="4448444" cy="12115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38100" rIns="76200" bIns="38100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kern="1200" dirty="0" smtClean="0"/>
              <a:t>Знакомство детей и подростков с профессиями архитектора и  градостроителя, </a:t>
            </a:r>
            <a:r>
              <a:rPr lang="ru-RU" sz="1600" b="1" kern="1200" dirty="0" smtClean="0"/>
              <a:t>развитие профессиональных навыков</a:t>
            </a:r>
            <a:r>
              <a:rPr lang="ru-RU" sz="1600" kern="1200" dirty="0" smtClean="0"/>
              <a:t> и личностных компетенций</a:t>
            </a:r>
            <a:endParaRPr lang="ru-RU" sz="1600" kern="12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9570" y="4020064"/>
            <a:ext cx="4468631" cy="1217136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Скругленный прямоугольник 4"/>
          <p:cNvSpPr/>
          <p:nvPr/>
        </p:nvSpPr>
        <p:spPr>
          <a:xfrm>
            <a:off x="481949" y="4053015"/>
            <a:ext cx="4350835" cy="10983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38100" rIns="76200" bIns="38100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kern="1200" dirty="0" smtClean="0"/>
              <a:t>Профессиональная ориентация и </a:t>
            </a:r>
            <a:r>
              <a:rPr lang="ru-RU" sz="1600" b="1" kern="1200" dirty="0" smtClean="0"/>
              <a:t>подготовка детей к  выбору профессии</a:t>
            </a:r>
            <a:endParaRPr lang="ru-RU" sz="1600" b="1" kern="12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9045" y="5325360"/>
            <a:ext cx="4409732" cy="1363764"/>
          </a:xfrm>
          <a:prstGeom prst="roundRect">
            <a:avLst/>
          </a:prstGeom>
          <a:solidFill>
            <a:srgbClr val="FF5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Скругленный прямоугольник 4"/>
          <p:cNvSpPr/>
          <p:nvPr/>
        </p:nvSpPr>
        <p:spPr>
          <a:xfrm>
            <a:off x="667263" y="5416138"/>
            <a:ext cx="3771782" cy="118220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38100" rIns="76200" bIns="38100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kern="1200" dirty="0" smtClean="0"/>
              <a:t>Необходимость создания условий для </a:t>
            </a:r>
            <a:r>
              <a:rPr lang="ru-RU" sz="1600" b="1" kern="1200" dirty="0" smtClean="0"/>
              <a:t>вовлечения молодых граждан в процессы формирования комфортной городской среды</a:t>
            </a:r>
            <a:endParaRPr lang="ru-RU" sz="1600" b="1" kern="1200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687926447"/>
              </p:ext>
            </p:extLst>
          </p:nvPr>
        </p:nvGraphicFramePr>
        <p:xfrm>
          <a:off x="6787981" y="3328086"/>
          <a:ext cx="4909753" cy="3402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64960" y="1795849"/>
            <a:ext cx="361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АКТУАЛЬНОСТЬ ПРОЕКТА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2209" y="1795848"/>
            <a:ext cx="430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ИННОВАЦИОННОСТЬ ПРОЕКТА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29388" y="2553729"/>
            <a:ext cx="3742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Сочетание теоретических знаний и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практического опыта: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9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4308844" y="5799441"/>
            <a:ext cx="2652583" cy="4777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284130" y="5058036"/>
            <a:ext cx="7232822" cy="4777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292368" y="4283679"/>
            <a:ext cx="6491416" cy="4777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308843" y="3410467"/>
            <a:ext cx="7447006" cy="6260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317081" y="2273641"/>
            <a:ext cx="6845644" cy="8814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Kuukeluu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87" y="2282410"/>
            <a:ext cx="3219466" cy="399997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368" y="1606378"/>
            <a:ext cx="1132702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СОДЕРЖАНИЕ РАБОТЫ ПО ПРОЕКТУ</a:t>
            </a:r>
            <a:endParaRPr lang="ru-RU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49997" y="2251115"/>
            <a:ext cx="75868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ПРОВЕДЕНИЕ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КОНКУРСА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«ИДЕИ ПРЕОБРАЖАЮЩИЕ ГОРОДА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ОТБОР УЧАСТНИКОВ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ВЫБОР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ЛУЧШЕГО ПРОЕКТА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ПАВИЛЬОНА-МАСТЕРСКОЙ</a:t>
            </a:r>
            <a:endParaRPr lang="ru-RU" b="1" dirty="0" smtClean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258151" y="3417213"/>
            <a:ext cx="7933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ПОДГОТОВКА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МЕТОДИЧЕСКИХ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МАТЕРИАЛОВ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ПРОВЕДЕНИЕ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РЯДА МЕРОПРИЯТИЙ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(КРУГЛЫЕ СТОЛЫ,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СОВЕЩАНИЯ)</a:t>
            </a:r>
            <a:endParaRPr lang="ru-RU" b="1" dirty="0" smtClean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249996" y="4337543"/>
            <a:ext cx="7942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СТРОИТЕЛЬСТВО ПАВИЛЬОНА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ТВОРЧЕСКОЙ МАСТЕРСКОЙ</a:t>
            </a:r>
            <a:endParaRPr lang="ru-RU" b="1" dirty="0" smtClean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249995" y="5091000"/>
            <a:ext cx="7942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РЕАЛИЗАЦИЯ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ОБРАЗОВАТЕЛЬНОЙ ПРОГРАММЫ ДЛЯ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160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ЧЕЛОВЕК</a:t>
            </a:r>
            <a:endParaRPr lang="ru-RU" b="1" dirty="0" smtClean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91186" y="5820289"/>
            <a:ext cx="3968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ПОДВЕДЕНИЕ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ИТОГОВ</a:t>
            </a:r>
            <a:endParaRPr lang="ru-RU" b="1" dirty="0" smtClean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842" y="609599"/>
            <a:ext cx="11310553" cy="95410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 </a:t>
            </a:r>
          </a:p>
          <a:p>
            <a:pPr algn="ctr"/>
            <a:r>
              <a:rPr lang="ru-RU" sz="2800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«Лаборатория городского развития»</a:t>
            </a:r>
            <a:endParaRPr lang="ru-RU" sz="28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Arial Black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48515" y="2452909"/>
            <a:ext cx="1243914" cy="46955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1 ЭТАП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32038" y="3482637"/>
            <a:ext cx="1243914" cy="46955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2 ЭТАП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15562" y="5047825"/>
            <a:ext cx="1243914" cy="46955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4 ЭТАП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32038" y="4289940"/>
            <a:ext cx="1243914" cy="46955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3 ЭТАП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15562" y="5789234"/>
            <a:ext cx="1243914" cy="46955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5 ЭТАП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3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 descr="Jumping &amp; dancing people characters by Octopus on @creativemark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9657" y="2304364"/>
            <a:ext cx="1530611" cy="1022220"/>
          </a:xfrm>
          <a:prstGeom prst="rect">
            <a:avLst/>
          </a:prstGeom>
          <a:noFill/>
        </p:spPr>
      </p:pic>
      <p:pic>
        <p:nvPicPr>
          <p:cNvPr id="15" name="Picture 11" descr="Jumping &amp; dancing people characters by Octopus on @creativemark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6674" y="2337920"/>
            <a:ext cx="1530611" cy="1022220"/>
          </a:xfrm>
          <a:prstGeom prst="rect">
            <a:avLst/>
          </a:prstGeom>
          <a:noFill/>
        </p:spPr>
      </p:pic>
      <p:pic>
        <p:nvPicPr>
          <p:cNvPr id="5131" name="Picture 11" descr="Jumping &amp; dancing people characters by Octopus on @creativemark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7026" y="2329531"/>
            <a:ext cx="1530611" cy="102222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3377514" y="1655803"/>
            <a:ext cx="5379308" cy="7743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97200" y="1627876"/>
            <a:ext cx="8988552" cy="83099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Целевая </a:t>
            </a:r>
            <a:r>
              <a:rPr lang="ru-RU" sz="1600" b="1" dirty="0" smtClean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аудитория -</a:t>
            </a:r>
            <a:endParaRPr lang="ru-RU" sz="1600" b="1" dirty="0">
              <a:ln w="0"/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1600" b="1" dirty="0" smtClean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талантливые дети </a:t>
            </a:r>
            <a:r>
              <a:rPr lang="ru-RU" sz="1600" b="1" dirty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подростки </a:t>
            </a:r>
            <a:r>
              <a:rPr lang="ru-RU" sz="1600" b="1" dirty="0" smtClean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12-17 </a:t>
            </a:r>
            <a:r>
              <a:rPr lang="ru-RU" sz="1600" b="1" dirty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лет, </a:t>
            </a:r>
            <a:endParaRPr lang="ru-RU" sz="1600" b="1" dirty="0" smtClean="0">
              <a:ln w="0"/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1600" b="1" dirty="0" smtClean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интересующиеся </a:t>
            </a:r>
            <a:r>
              <a:rPr lang="ru-RU" sz="1600" b="1" dirty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архитектурой, развитием городов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" y="1660561"/>
            <a:ext cx="2836961" cy="21277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88" y="1693513"/>
            <a:ext cx="2871990" cy="19146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44842" y="609599"/>
            <a:ext cx="11310553" cy="95410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 </a:t>
            </a:r>
          </a:p>
          <a:p>
            <a:pPr algn="ctr"/>
            <a:r>
              <a:rPr lang="ru-RU" sz="2800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«Лаборатория городского развития»</a:t>
            </a:r>
            <a:endParaRPr lang="ru-RU" sz="28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Arial Black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126" name="Picture 6" descr="https://downloader.disk.yandex.ru/preview/a1cec15fd6a044ab23e36e2244c52a83f737d60376ce414ea70a5908c498a2e4/5ddae2c1/g3eIKtnwUWd2pnDdLcbcpA1ct8SqCI4KZirqrEPW69F1Dc1qJnMOSqvxerfiRkb9ZB_I-ZXj7VLkFQQnTJ6NoQ==?uid=0&amp;filename=Xxhuk7PSyjU.jpg&amp;disposition=inline&amp;hash=&amp;limit=0&amp;content_type=image%2Fjpeg&amp;tknv=v2&amp;owner_uid=983576413&amp;size=1903x9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31096" y="3176800"/>
            <a:ext cx="5247153" cy="3500836"/>
          </a:xfrm>
          <a:prstGeom prst="rect">
            <a:avLst/>
          </a:prstGeom>
          <a:noFill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121" y="3877610"/>
            <a:ext cx="2825807" cy="280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55983" y="3892492"/>
            <a:ext cx="2877010" cy="278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545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6731" y="4810283"/>
            <a:ext cx="1900880" cy="9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4354" y="2881162"/>
            <a:ext cx="1884404" cy="89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5041557" y="5799438"/>
            <a:ext cx="6705600" cy="78259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041557" y="3764702"/>
            <a:ext cx="6705600" cy="105444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16844" y="2067697"/>
            <a:ext cx="6705600" cy="89792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8368" y="1606378"/>
            <a:ext cx="1132702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РЕЗУЛЬТАТЫ ПРОЕКТА</a:t>
            </a:r>
            <a:endParaRPr lang="ru-RU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4842" y="609599"/>
            <a:ext cx="11310553" cy="95410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 </a:t>
            </a:r>
          </a:p>
          <a:p>
            <a:pPr algn="ctr"/>
            <a:r>
              <a:rPr lang="ru-RU" sz="2800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«Лаборатория городского развития»</a:t>
            </a:r>
            <a:endParaRPr lang="ru-RU" sz="28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Arial Black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25082" y="2216150"/>
            <a:ext cx="6713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chemeClr val="bg1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Дети, заинтересованные в профессии, </a:t>
            </a:r>
          </a:p>
          <a:p>
            <a:pPr algn="ctr"/>
            <a:r>
              <a:rPr lang="ru-RU" sz="1600" dirty="0" smtClean="0">
                <a:ln w="0"/>
                <a:solidFill>
                  <a:schemeClr val="bg1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получат новые знания и опыт в реализации проектов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74509" y="3865271"/>
            <a:ext cx="66644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chemeClr val="bg1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Будет создан и апробирован новый учебный курс: </a:t>
            </a:r>
          </a:p>
          <a:p>
            <a:pPr algn="ctr"/>
            <a:r>
              <a:rPr lang="ru-RU" sz="1600" dirty="0" smtClean="0">
                <a:ln w="0"/>
                <a:solidFill>
                  <a:schemeClr val="bg1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«Обучение молодых граждан участию в городском планировании и развитии территорий»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41558" y="5906530"/>
            <a:ext cx="6713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chemeClr val="bg1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Будет построен павильон - мастерская для проектных занятий</a:t>
            </a:r>
            <a:r>
              <a:rPr lang="ru-RU" sz="1600" dirty="0" smtClean="0">
                <a:ln w="0"/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itchFamily="34" charset="0"/>
              </a:rPr>
              <a:t>      </a:t>
            </a:r>
            <a:endParaRPr lang="ru-RU" sz="16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4" name="Picture 8" descr="Team at work on design project by Kit8 | Dribbble | Dribbb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614" y="2047592"/>
            <a:ext cx="4226954" cy="3126968"/>
          </a:xfrm>
          <a:prstGeom prst="rect">
            <a:avLst/>
          </a:prstGeom>
          <a:noFill/>
        </p:spPr>
      </p:pic>
      <p:pic>
        <p:nvPicPr>
          <p:cNvPr id="4106" name="Picture 10" descr="Illustration for the Hollywood Reporter about the Diversity programs at TV and film studio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271" y="5241521"/>
            <a:ext cx="2158313" cy="1377114"/>
          </a:xfrm>
          <a:prstGeom prst="rect">
            <a:avLst/>
          </a:prstGeom>
          <a:noFill/>
        </p:spPr>
      </p:pic>
      <p:pic>
        <p:nvPicPr>
          <p:cNvPr id="4108" name="Picture 12" descr="Make that customer happ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22628" y="5239261"/>
            <a:ext cx="1981177" cy="1421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568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4466874" y="4258962"/>
            <a:ext cx="3056238" cy="22159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832729669"/>
              </p:ext>
            </p:extLst>
          </p:nvPr>
        </p:nvGraphicFramePr>
        <p:xfrm>
          <a:off x="8988112" y="1635660"/>
          <a:ext cx="2728548" cy="2046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909256806"/>
              </p:ext>
            </p:extLst>
          </p:nvPr>
        </p:nvGraphicFramePr>
        <p:xfrm>
          <a:off x="4639962" y="1635660"/>
          <a:ext cx="2728548" cy="2302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219468409"/>
              </p:ext>
            </p:extLst>
          </p:nvPr>
        </p:nvGraphicFramePr>
        <p:xfrm>
          <a:off x="428100" y="1639460"/>
          <a:ext cx="2909459" cy="1926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561768" y="4307680"/>
            <a:ext cx="291533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Реализовано более </a:t>
            </a:r>
            <a:r>
              <a:rPr lang="ru-RU" sz="2800" b="1" cap="none" spc="0" dirty="0" smtClean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200 проектов </a:t>
            </a:r>
          </a:p>
          <a:p>
            <a:pPr algn="ctr"/>
            <a:r>
              <a:rPr lang="ru-RU" sz="2000" b="1" cap="none" spc="0" dirty="0" smtClean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 школьников по направлениям </a:t>
            </a:r>
          </a:p>
          <a:p>
            <a:pPr algn="ctr"/>
            <a:r>
              <a:rPr lang="ru-RU" sz="2000" b="1" cap="none" spc="0" dirty="0" smtClean="0">
                <a:ln w="0"/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«Архитектура» и «Градостроительство»</a:t>
            </a:r>
            <a:endParaRPr lang="ru-RU" sz="2000" b="1" cap="none" spc="0" dirty="0">
              <a:ln w="0"/>
              <a:solidFill>
                <a:schemeClr val="accent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152" name="Picture 8" descr="https://downloader.disk.yandex.ru/preview/c565c21d2d5458272b839774b7d2d928dcb7bfac5a57d5beb6114f1e7029ef2b/5dd71505/7hOyl1oLs6GpL6lMQqY7NjPwTThHn0h0UNzbuGjyjPLNe4Jw01qkThwGLnPk9VTM-vLcGu26OAdxFF8IUaW6Gg==?uid=0&amp;filename=IMG_7200.JPG&amp;disposition=inline&amp;hash=&amp;limit=0&amp;content_type=image%2Fjpeg&amp;tknv=v2&amp;owner_uid=983576413&amp;size=1894x88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217" y="3838984"/>
            <a:ext cx="3859439" cy="256893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4842" y="609599"/>
            <a:ext cx="11310553" cy="95410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Реализованный опыт</a:t>
            </a:r>
          </a:p>
          <a:p>
            <a:pPr algn="ctr"/>
            <a:r>
              <a:rPr lang="ru-RU" sz="28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</a:t>
            </a:r>
            <a:r>
              <a:rPr lang="ru-RU" sz="2800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бразовательных проектов</a:t>
            </a:r>
            <a:endParaRPr lang="ru-RU" sz="28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Arial Black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44109" y="3834394"/>
            <a:ext cx="3708442" cy="262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0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24868</TotalTime>
  <Words>584</Words>
  <Application>Microsoft Macintosh PowerPoint</Application>
  <PresentationFormat>Широкоэкранный</PresentationFormat>
  <Paragraphs>96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 Black</vt:lpstr>
      <vt:lpstr>Arial Unicode MS</vt:lpstr>
      <vt:lpstr>Corbel</vt:lpstr>
      <vt:lpstr>Gill Sans MT</vt:lpstr>
      <vt:lpstr>Wingdings 2</vt:lpstr>
      <vt:lpstr>Arial Narrow</vt:lpstr>
      <vt:lpstr>Дивиденд</vt:lpstr>
      <vt:lpstr>Презентация PowerPoint</vt:lpstr>
      <vt:lpstr>Наш опы т работы с подростками из разных регионов РФ показал, что у школьников есть большой интерес к профессиями архитектора и градостроителя, но нет возможности попробовать себя в этой профессии и узнать о ней больше, так как в большинстве городов нет профильных школ и студий.  . </vt:lpstr>
      <vt:lpstr>Цель проекта - на базе ВДЦ «Смена» создать новое образовательное пространство - уникальное место, где будут встречаться талантливые ребята, представители ВУЗов и профессиональных сообществ, где совместными усилиями молодежи и опытных профессионалов будут решаться проблемы развития городов России.  </vt:lpstr>
      <vt:lpstr>Задачи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Восприятие городской среды</dc:title>
  <dc:creator>Пользователь Windows</dc:creator>
  <cp:lastModifiedBy>Сергей Кочнев</cp:lastModifiedBy>
  <cp:revision>201</cp:revision>
  <cp:lastPrinted>2019-09-03T10:38:26Z</cp:lastPrinted>
  <dcterms:created xsi:type="dcterms:W3CDTF">2017-05-04T16:05:36Z</dcterms:created>
  <dcterms:modified xsi:type="dcterms:W3CDTF">2020-04-04T19:05:15Z</dcterms:modified>
</cp:coreProperties>
</file>